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3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4.xml" ContentType="application/vnd.openxmlformats-officedocument.drawingml.chartshape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73" r:id="rId3"/>
    <p:sldId id="297" r:id="rId4"/>
    <p:sldId id="298" r:id="rId5"/>
    <p:sldId id="299" r:id="rId6"/>
    <p:sldId id="318" r:id="rId7"/>
    <p:sldId id="272" r:id="rId8"/>
    <p:sldId id="286" r:id="rId9"/>
    <p:sldId id="276" r:id="rId10"/>
    <p:sldId id="293" r:id="rId11"/>
    <p:sldId id="300" r:id="rId12"/>
    <p:sldId id="287" r:id="rId13"/>
    <p:sldId id="301" r:id="rId14"/>
    <p:sldId id="309" r:id="rId15"/>
    <p:sldId id="296" r:id="rId16"/>
    <p:sldId id="319" r:id="rId17"/>
    <p:sldId id="320" r:id="rId18"/>
    <p:sldId id="304" r:id="rId19"/>
    <p:sldId id="317" r:id="rId20"/>
    <p:sldId id="311" r:id="rId21"/>
    <p:sldId id="291" r:id="rId22"/>
    <p:sldId id="292" r:id="rId23"/>
    <p:sldId id="312" r:id="rId24"/>
    <p:sldId id="313" r:id="rId25"/>
    <p:sldId id="314" r:id="rId26"/>
    <p:sldId id="315" r:id="rId27"/>
    <p:sldId id="31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현호" initials="현" lastIdx="1" clrIdx="0">
    <p:extLst>
      <p:ext uri="{19B8F6BF-5375-455C-9EA6-DF929625EA0E}">
        <p15:presenceInfo xmlns:p15="http://schemas.microsoft.com/office/powerpoint/2012/main" userId="66300d8c8507f7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6E8"/>
    <a:srgbClr val="7D83FF"/>
    <a:srgbClr val="505267"/>
    <a:srgbClr val="FF2F2F"/>
    <a:srgbClr val="FA5C5C"/>
    <a:srgbClr val="9B994D"/>
    <a:srgbClr val="92D050"/>
    <a:srgbClr val="8CD1A7"/>
    <a:srgbClr val="FC7B10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5244" autoAdjust="0"/>
  </p:normalViewPr>
  <p:slideViewPr>
    <p:cSldViewPr snapToGrid="0">
      <p:cViewPr varScale="1">
        <p:scale>
          <a:sx n="63" d="100"/>
          <a:sy n="63" d="100"/>
        </p:scale>
        <p:origin x="690" y="78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20~30% 감소</c:v>
                </c:pt>
                <c:pt idx="1">
                  <c:v>30~40% 감소</c:v>
                </c:pt>
                <c:pt idx="2">
                  <c:v>50% 이상 감소</c:v>
                </c:pt>
                <c:pt idx="3">
                  <c:v>10~20% 감소</c:v>
                </c:pt>
                <c:pt idx="4">
                  <c:v>40~50% 감소</c:v>
                </c:pt>
                <c:pt idx="5">
                  <c:v>비슷함</c:v>
                </c:pt>
                <c:pt idx="6">
                  <c:v>늘어남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0.23799999999999999</c:v>
                </c:pt>
                <c:pt idx="1">
                  <c:v>0.186</c:v>
                </c:pt>
                <c:pt idx="2">
                  <c:v>0.18099999999999999</c:v>
                </c:pt>
                <c:pt idx="3">
                  <c:v>0.13300000000000001</c:v>
                </c:pt>
                <c:pt idx="4">
                  <c:v>0.11600000000000001</c:v>
                </c:pt>
                <c:pt idx="5">
                  <c:v>0.111</c:v>
                </c:pt>
                <c:pt idx="6">
                  <c:v>1.9E-2</c:v>
                </c:pt>
                <c:pt idx="7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BC-491A-A752-2E4BF83670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8497376"/>
        <c:axId val="948498360"/>
      </c:barChart>
      <c:catAx>
        <c:axId val="94849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8498360"/>
        <c:crosses val="autoZero"/>
        <c:auto val="1"/>
        <c:lblAlgn val="ctr"/>
        <c:lblOffset val="100"/>
        <c:noMultiLvlLbl val="0"/>
      </c:catAx>
      <c:valAx>
        <c:axId val="948498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8497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직장인 비율</a:t>
            </a:r>
          </a:p>
        </c:rich>
      </c:tx>
      <c:layout>
        <c:manualLayout>
          <c:xMode val="edge"/>
          <c:yMode val="edge"/>
          <c:x val="0.34922106006443354"/>
          <c:y val="6.411515293950993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218290227323137"/>
          <c:y val="0.23980108757395271"/>
          <c:w val="0.67490294252224237"/>
          <c:h val="0.699437093926807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사무직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99-47C7-991E-B821A24012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자영업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99-47C7-991E-B821A24012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무직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99-47C7-991E-B821A24012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학생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99-47C7-991E-B821A24012D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주부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99-47C7-991E-B821A2401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8410160"/>
        <c:axId val="1918411120"/>
      </c:barChart>
      <c:catAx>
        <c:axId val="1918410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18411120"/>
        <c:crosses val="autoZero"/>
        <c:auto val="1"/>
        <c:lblAlgn val="ctr"/>
        <c:lblOffset val="100"/>
        <c:noMultiLvlLbl val="0"/>
      </c:catAx>
      <c:valAx>
        <c:axId val="191841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841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390413776757"/>
          <c:y val="4.4464595448099158E-2"/>
          <c:w val="0.84740335543729561"/>
          <c:h val="0.686092522490234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유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고혈압여부</c:v>
                </c:pt>
                <c:pt idx="1">
                  <c:v>심혈관질환여부</c:v>
                </c:pt>
                <c:pt idx="2">
                  <c:v>당뇨여부</c:v>
                </c:pt>
                <c:pt idx="3">
                  <c:v>흡연여부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0.185</c:v>
                </c:pt>
                <c:pt idx="1">
                  <c:v>0.20499999999999999</c:v>
                </c:pt>
                <c:pt idx="2">
                  <c:v>0.34100000000000003</c:v>
                </c:pt>
                <c:pt idx="3">
                  <c:v>0.23200000000000001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21-4131-8A8F-D70B61C9BD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무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고혈압여부</c:v>
                </c:pt>
                <c:pt idx="1">
                  <c:v>심혈관질환여부</c:v>
                </c:pt>
                <c:pt idx="2">
                  <c:v>당뇨여부</c:v>
                </c:pt>
                <c:pt idx="3">
                  <c:v>흡연여부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 formatCode="0%">
                  <c:v>0.11</c:v>
                </c:pt>
                <c:pt idx="1">
                  <c:v>0.11700000000000001</c:v>
                </c:pt>
                <c:pt idx="2">
                  <c:v>0.105</c:v>
                </c:pt>
                <c:pt idx="3">
                  <c:v>8.8999999999999996E-2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21-4131-8A8F-D70B61C9B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0852800"/>
        <c:axId val="1510847520"/>
      </c:barChart>
      <c:catAx>
        <c:axId val="151085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0847520"/>
        <c:crosses val="autoZero"/>
        <c:auto val="1"/>
        <c:lblAlgn val="ctr"/>
        <c:lblOffset val="100"/>
        <c:noMultiLvlLbl val="0"/>
      </c:catAx>
      <c:valAx>
        <c:axId val="1510847520"/>
        <c:scaling>
          <c:orientation val="minMax"/>
          <c:max val="0.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085280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13505633056071695"/>
          <c:y val="2.7970910192795732E-2"/>
          <c:w val="0.15673415069465241"/>
          <c:h val="0.192740426498996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80259495694441"/>
          <c:y val="7.3265592577546293E-2"/>
          <c:w val="0.83919751430799638"/>
          <c:h val="0.7417851678691529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BMI지수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16-48CE-906B-4A45B870E4A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516-48CE-906B-4A45B870E4A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16-48CE-906B-4A45B870E4A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516-48CE-906B-4A45B870E4A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="0" i="0" baseline="0"/>
                      <a:t>7.8%</a:t>
                    </a:r>
                    <a:endParaRPr lang="en-US" altLang="ko-KR" b="0" i="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516-48CE-906B-4A45B870E4A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="0" i="0" baseline="0"/>
                      <a:t>8.1%</a:t>
                    </a:r>
                    <a:endParaRPr lang="en-US" altLang="ko-KR" b="0" i="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516-48CE-906B-4A45B870E4A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300" baseline="0"/>
                      <a:t>10.4%</a:t>
                    </a:r>
                    <a:endParaRPr lang="en-US" altLang="ko-KR" sz="13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16-48CE-906B-4A45B870E4A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300" baseline="0"/>
                      <a:t>19.9%</a:t>
                    </a:r>
                    <a:endParaRPr lang="en-US" altLang="ko-KR" sz="13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516-48CE-906B-4A45B870E4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저체중</c:v>
                </c:pt>
                <c:pt idx="1">
                  <c:v>정상</c:v>
                </c:pt>
                <c:pt idx="2">
                  <c:v>과체중</c:v>
                </c:pt>
                <c:pt idx="3">
                  <c:v>비만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7.8E-2</c:v>
                </c:pt>
                <c:pt idx="1">
                  <c:v>8.1000000000000003E-2</c:v>
                </c:pt>
                <c:pt idx="2">
                  <c:v>0.104</c:v>
                </c:pt>
                <c:pt idx="3">
                  <c:v>0.19900000000000001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16-48CE-906B-4A45B870E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9030112"/>
        <c:axId val="1859029152"/>
      </c:barChart>
      <c:catAx>
        <c:axId val="1859030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59029152"/>
        <c:crosses val="autoZero"/>
        <c:auto val="1"/>
        <c:lblAlgn val="ctr"/>
        <c:lblOffset val="100"/>
        <c:noMultiLvlLbl val="0"/>
      </c:catAx>
      <c:valAx>
        <c:axId val="1859029152"/>
        <c:scaling>
          <c:orientation val="minMax"/>
          <c:max val="0.25"/>
        </c:scaling>
        <c:delete val="1"/>
        <c:axPos val="l"/>
        <c:numFmt formatCode="0%" sourceLinked="0"/>
        <c:majorTickMark val="out"/>
        <c:minorTickMark val="none"/>
        <c:tickLblPos val="nextTo"/>
        <c:crossAx val="18590301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792617220316595E-2"/>
          <c:y val="0.17626883662874937"/>
          <c:w val="0.88296782904444859"/>
          <c:h val="0.644235827992700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20대이하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60대이상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255</c:v>
                </c:pt>
                <c:pt idx="1">
                  <c:v>287</c:v>
                </c:pt>
                <c:pt idx="2">
                  <c:v>362</c:v>
                </c:pt>
                <c:pt idx="3">
                  <c:v>155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8-4B22-8019-6E38E8B9F0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여성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20대이하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60대이상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132</c:v>
                </c:pt>
                <c:pt idx="1">
                  <c:v>178</c:v>
                </c:pt>
                <c:pt idx="2">
                  <c:v>212</c:v>
                </c:pt>
                <c:pt idx="3">
                  <c:v>116</c:v>
                </c:pt>
                <c:pt idx="4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28-4B22-8019-6E38E8B9F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3088975"/>
        <c:axId val="2043073615"/>
      </c:barChart>
      <c:catAx>
        <c:axId val="2043088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3073615"/>
        <c:crosses val="autoZero"/>
        <c:auto val="1"/>
        <c:lblAlgn val="ctr"/>
        <c:lblOffset val="100"/>
        <c:noMultiLvlLbl val="0"/>
      </c:catAx>
      <c:valAx>
        <c:axId val="2043073615"/>
        <c:scaling>
          <c:orientation val="minMax"/>
          <c:max val="37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3088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035136551039573"/>
          <c:y val="0.18767291017025312"/>
          <c:w val="0.14864885652381499"/>
          <c:h val="0.203214579898894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47056986475354"/>
          <c:y val="5.3340358835141252E-2"/>
          <c:w val="0.5767100847677521"/>
          <c:h val="0.758679740209161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재발한 환자 수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85-4371-82A5-B5497D4CCD49}"/>
              </c:ext>
            </c:extLst>
          </c:dPt>
          <c:dPt>
            <c:idx val="1"/>
            <c:bubble3D val="0"/>
            <c:explosion val="1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85-4371-82A5-B5497D4CCD49}"/>
              </c:ext>
            </c:extLst>
          </c:dPt>
          <c:dPt>
            <c:idx val="2"/>
            <c:bubble3D val="0"/>
            <c:explosion val="1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85-4371-82A5-B5497D4CCD49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D85-4371-82A5-B5497D4CCD49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B09-402F-B932-8DEB41FAA428}"/>
              </c:ext>
            </c:extLst>
          </c:dPt>
          <c:cat>
            <c:strRef>
              <c:f>Sheet1!$A$2:$A$6</c:f>
              <c:strCache>
                <c:ptCount val="5"/>
                <c:pt idx="0">
                  <c:v>20대이하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60대이상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</c:v>
                </c:pt>
                <c:pt idx="1">
                  <c:v>56</c:v>
                </c:pt>
                <c:pt idx="2">
                  <c:v>80</c:v>
                </c:pt>
                <c:pt idx="3">
                  <c:v>33</c:v>
                </c:pt>
                <c:pt idx="4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ED-4AB0-BA77-139CC9491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2.2811881546983101E-3"/>
          <c:y val="0.8544773774995067"/>
          <c:w val="0.99771886910518237"/>
          <c:h val="0.105544800937751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38446650027044"/>
          <c:y val="1.4894384129300678E-2"/>
          <c:w val="0.75068885553871811"/>
          <c:h val="0.764917892571177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직업군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노동직</c:v>
                </c:pt>
                <c:pt idx="1">
                  <c:v>공무원</c:v>
                </c:pt>
                <c:pt idx="2">
                  <c:v>주부</c:v>
                </c:pt>
                <c:pt idx="3">
                  <c:v>자영업</c:v>
                </c:pt>
                <c:pt idx="4">
                  <c:v>사무직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</c:v>
                </c:pt>
                <c:pt idx="1">
                  <c:v>15</c:v>
                </c:pt>
                <c:pt idx="2">
                  <c:v>24</c:v>
                </c:pt>
                <c:pt idx="3">
                  <c:v>49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AC-440D-855C-9961304E6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43088975"/>
        <c:axId val="2043073615"/>
      </c:barChart>
      <c:catAx>
        <c:axId val="2043088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3073615"/>
        <c:crosses val="autoZero"/>
        <c:auto val="1"/>
        <c:lblAlgn val="ctr"/>
        <c:lblOffset val="100"/>
        <c:noMultiLvlLbl val="0"/>
      </c:catAx>
      <c:valAx>
        <c:axId val="2043073615"/>
        <c:scaling>
          <c:orientation val="minMax"/>
          <c:max val="8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3088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Decision Tree</c:v>
                </c:pt>
                <c:pt idx="1">
                  <c:v>Random Forest</c:v>
                </c:pt>
                <c:pt idx="2">
                  <c:v>Light Gradient Boosting</c:v>
                </c:pt>
                <c:pt idx="3">
                  <c:v>XG Boosting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0.94</c:v>
                </c:pt>
                <c:pt idx="3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DC-4137-AE40-3419612576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Decision Tree</c:v>
                </c:pt>
                <c:pt idx="1">
                  <c:v>Random Forest</c:v>
                </c:pt>
                <c:pt idx="2">
                  <c:v>Light Gradient Boosting</c:v>
                </c:pt>
                <c:pt idx="3">
                  <c:v>XG Boosting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0.56000000000000005</c:v>
                </c:pt>
                <c:pt idx="1">
                  <c:v>0.22</c:v>
                </c:pt>
                <c:pt idx="2">
                  <c:v>0.52</c:v>
                </c:pt>
                <c:pt idx="3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DC-4137-AE40-3419612576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Decision Tree</c:v>
                </c:pt>
                <c:pt idx="1">
                  <c:v>Random Forest</c:v>
                </c:pt>
                <c:pt idx="2">
                  <c:v>Light Gradient Boosting</c:v>
                </c:pt>
                <c:pt idx="3">
                  <c:v>XG Boosting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0.59</c:v>
                </c:pt>
                <c:pt idx="1">
                  <c:v>0.33</c:v>
                </c:pt>
                <c:pt idx="2">
                  <c:v>0.66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DC-4137-AE40-3419612576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145071"/>
        <c:axId val="274165711"/>
      </c:barChart>
      <c:catAx>
        <c:axId val="274145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4165711"/>
        <c:crosses val="autoZero"/>
        <c:auto val="1"/>
        <c:lblAlgn val="ctr"/>
        <c:lblOffset val="100"/>
        <c:noMultiLvlLbl val="0"/>
      </c:catAx>
      <c:valAx>
        <c:axId val="274165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4145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5728866369940581E-3"/>
          <c:y val="0.8083497348252463"/>
          <c:w val="0.52500136747911808"/>
          <c:h val="0.107605594984880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90433582533732"/>
          <c:y val="8.4483290990056581E-2"/>
          <c:w val="0.74355545526493072"/>
          <c:h val="0.7035224099690283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지방축적도</c:v>
                </c:pt>
                <c:pt idx="1">
                  <c:v>후방디스크높이</c:v>
                </c:pt>
                <c:pt idx="2">
                  <c:v>MF + ES</c:v>
                </c:pt>
                <c:pt idx="3">
                  <c:v>Seg Angle</c:v>
                </c:pt>
                <c:pt idx="4">
                  <c:v>디스크단면적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7.1300000000000002E-2</c:v>
                </c:pt>
                <c:pt idx="1">
                  <c:v>7.1999999999999995E-2</c:v>
                </c:pt>
                <c:pt idx="2">
                  <c:v>7.5300000000000006E-2</c:v>
                </c:pt>
                <c:pt idx="3">
                  <c:v>7.9000000000000001E-2</c:v>
                </c:pt>
                <c:pt idx="4">
                  <c:v>0.1003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6B-4058-872D-44E9EC7D5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2"/>
        <c:axId val="2047727375"/>
        <c:axId val="2047729295"/>
      </c:barChart>
      <c:catAx>
        <c:axId val="20477273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7729295"/>
        <c:crosses val="autoZero"/>
        <c:auto val="1"/>
        <c:lblAlgn val="ctr"/>
        <c:lblOffset val="100"/>
        <c:noMultiLvlLbl val="0"/>
      </c:catAx>
      <c:valAx>
        <c:axId val="2047729295"/>
        <c:scaling>
          <c:orientation val="minMax"/>
          <c:max val="0.1100000000000000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7727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639869281045753E-2"/>
          <c:y val="7.1693137254901951E-2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7D83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7D83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6-4ED6-A067-3648DBE2665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6-4ED6-A067-3648DBE26655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16-4ED6-A067-3648DBE266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6674707354583143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DC-4104-90A7-956A7D9F14AC}"/>
              </c:ext>
            </c:extLst>
          </c:dPt>
          <c:dPt>
            <c:idx val="1"/>
            <c:bubble3D val="0"/>
            <c:spPr>
              <a:solidFill>
                <a:srgbClr val="FA5C5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DC-4104-90A7-956A7D9F14AC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DC-4104-90A7-956A7D9F1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5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92566731045411"/>
          <c:y val="0.18810705523631774"/>
          <c:w val="0.60055794912428395"/>
          <c:h val="0.7937249941967046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코로나19로 병원 방문을 피했는가?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698-4330-87BE-6D807FF344D9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698-4330-87BE-6D807FF344D9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698-4330-87BE-6D807FF344D9}"/>
              </c:ext>
            </c:extLst>
          </c:dPt>
          <c:dPt>
            <c:idx val="3"/>
            <c:bubble3D val="0"/>
            <c:explosion val="18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698-4330-87BE-6D807FF344D9}"/>
              </c:ext>
            </c:extLst>
          </c:dPt>
          <c:dPt>
            <c:idx val="4"/>
            <c:bubble3D val="0"/>
            <c:explosion val="15"/>
            <c:spPr>
              <a:solidFill>
                <a:srgbClr val="31549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698-4330-87BE-6D807FF344D9}"/>
              </c:ext>
            </c:extLst>
          </c:dPt>
          <c:dLbls>
            <c:dLbl>
              <c:idx val="0"/>
              <c:layout>
                <c:manualLayout>
                  <c:x val="-2.2361984626135568E-2"/>
                  <c:y val="2.6550977279053443E-2"/>
                </c:manualLayout>
              </c:layout>
              <c:tx>
                <c:rich>
                  <a:bodyPr rot="0" spcFirstLastPara="1" vertOverflow="clip" horzOverflow="clip" vert="horz" wrap="non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339B6F7-AF6D-4945-B761-5E6B499B2EC9}" type="CATEGORYNAME">
                      <a:rPr lang="en-US" altLang="ko-KR" baseline="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>
                        <a:defRPr b="1">
                          <a:solidFill>
                            <a:schemeClr val="bg2">
                              <a:lumMod val="50000"/>
                            </a:schemeClr>
                          </a:solidFill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98-4330-87BE-6D807FF344D9}"/>
                </c:ext>
              </c:extLst>
            </c:dLbl>
            <c:dLbl>
              <c:idx val="1"/>
              <c:layout>
                <c:manualLayout>
                  <c:x val="-5.5904961565338921E-3"/>
                  <c:y val="-9.482491885376236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0E70967-2202-450C-B61A-19748A47512A}" type="CATEGORYNAME">
                      <a:rPr lang="en-US" altLang="ko-KR" baseline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>
                        <a:defRPr b="1">
                          <a:solidFill>
                            <a:schemeClr val="bg2">
                              <a:lumMod val="50000"/>
                            </a:schemeClr>
                          </a:solidFill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98-4330-87BE-6D807FF344D9}"/>
                </c:ext>
              </c:extLst>
            </c:dLbl>
            <c:dLbl>
              <c:idx val="2"/>
              <c:layout>
                <c:manualLayout>
                  <c:x val="5.3109713487071976E-2"/>
                  <c:y val="-7.9652931837160518E-2"/>
                </c:manualLayout>
              </c:layout>
              <c:tx>
                <c:rich>
                  <a:bodyPr rot="0" spcFirstLastPara="1" vertOverflow="clip" horzOverflow="clip" vert="horz" wrap="non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EA4BB54-2623-49E9-9F65-6FE887AF9FD0}" type="CATEGORYNAME">
                      <a:rPr lang="en-US" altLang="ko-KR" baseline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>
                        <a:defRPr b="1">
                          <a:solidFill>
                            <a:schemeClr val="bg2">
                              <a:lumMod val="50000"/>
                            </a:schemeClr>
                          </a:solidFill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98-4330-87BE-6D807FF344D9}"/>
                </c:ext>
              </c:extLst>
            </c:dLbl>
            <c:dLbl>
              <c:idx val="3"/>
              <c:layout>
                <c:manualLayout>
                  <c:x val="2.7976396454186701E-3"/>
                  <c:y val="-6.28035821604083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4163376323724631"/>
                      <c:h val="0.1656673556928436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698-4330-87BE-6D807FF344D9}"/>
                </c:ext>
              </c:extLst>
            </c:dLbl>
            <c:dLbl>
              <c:idx val="4"/>
              <c:layout>
                <c:manualLayout>
                  <c:x val="-2.5157232704402517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98-4330-87BE-6D807FF344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전혀 그렇지 않다 24.6%</c:v>
                </c:pt>
                <c:pt idx="1">
                  <c:v>그렇지 않은 편이다 26.8%</c:v>
                </c:pt>
                <c:pt idx="2">
                  <c:v>보통이다 14.8%</c:v>
                </c:pt>
                <c:pt idx="3">
                  <c:v>그런편이다 28.1%</c:v>
                </c:pt>
                <c:pt idx="4">
                  <c:v>매우 그렇다 5.7%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0.246</c:v>
                </c:pt>
                <c:pt idx="1">
                  <c:v>0.26800000000000002</c:v>
                </c:pt>
                <c:pt idx="2">
                  <c:v>0.14799999999999999</c:v>
                </c:pt>
                <c:pt idx="3">
                  <c:v>0.28100000000000003</c:v>
                </c:pt>
                <c:pt idx="4">
                  <c:v>5.7000000000000002E-2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698-4330-87BE-6D807FF344D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639869281045753E-2"/>
          <c:y val="7.1693137254901951E-2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7D83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7D83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975-4282-99F9-CC2B41ED086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975-4282-99F9-CC2B41ED0867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75-4282-99F9-CC2B41ED08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6674707354583143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7F-4C9C-BABF-74993C792F58}"/>
              </c:ext>
            </c:extLst>
          </c:dPt>
          <c:dPt>
            <c:idx val="1"/>
            <c:bubble3D val="0"/>
            <c:spPr>
              <a:solidFill>
                <a:srgbClr val="FA5C5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7F-4C9C-BABF-74993C792F58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7F-4C9C-BABF-74993C792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5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51944444444443E-2"/>
          <c:y val="0.11049861111111112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CC-436C-949C-9814DE41A9FE}"/>
              </c:ext>
            </c:extLst>
          </c:dPt>
          <c:dPt>
            <c:idx val="1"/>
            <c:bubble3D val="0"/>
            <c:spPr>
              <a:pattFill prst="ltHorz">
                <a:fgClr>
                  <a:srgbClr val="505267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CC-436C-949C-9814DE41A9F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CC-436C-949C-9814DE41A9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68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500" b="1" dirty="0">
                <a:solidFill>
                  <a:schemeClr val="tx1"/>
                </a:solidFill>
              </a:rPr>
              <a:t>척추수술 후 </a:t>
            </a:r>
            <a:r>
              <a:rPr lang="en-US" altLang="ko-KR" sz="1500" b="1" dirty="0">
                <a:solidFill>
                  <a:schemeClr val="tx1"/>
                </a:solidFill>
              </a:rPr>
              <a:t>5</a:t>
            </a:r>
            <a:r>
              <a:rPr lang="ko-KR" altLang="en-US" sz="1500" b="1" dirty="0">
                <a:solidFill>
                  <a:schemeClr val="tx1"/>
                </a:solidFill>
              </a:rPr>
              <a:t>년</a:t>
            </a:r>
            <a:r>
              <a:rPr lang="ko-KR" altLang="en-US" sz="1500" b="1" baseline="0" dirty="0">
                <a:solidFill>
                  <a:schemeClr val="tx1"/>
                </a:solidFill>
              </a:rPr>
              <a:t> 안에 재수술 환자 비율</a:t>
            </a:r>
            <a:endParaRPr lang="ko-KR" altLang="en-US" sz="15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821979823839004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55-4CD4-85A0-8CD32F324631}"/>
              </c:ext>
            </c:extLst>
          </c:dPt>
          <c:dPt>
            <c:idx val="1"/>
            <c:bubble3D val="0"/>
            <c:explosion val="12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055-4CD4-85A0-8CD32F32463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27-4E5C-8ED9-C7561487AA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27-4E5C-8ED9-C7561487AA2F}"/>
              </c:ext>
            </c:extLst>
          </c:dPt>
          <c:dLbls>
            <c:dLbl>
              <c:idx val="0"/>
              <c:layout>
                <c:manualLayout>
                  <c:x val="0.15694209152219443"/>
                  <c:y val="0.18207900967370008"/>
                </c:manualLayout>
              </c:layout>
              <c:tx>
                <c:rich>
                  <a:bodyPr/>
                  <a:lstStyle/>
                  <a:p>
                    <a:fld id="{CAD8F27A-C6E8-493F-8A4E-0866E381F78C}" type="VALUE">
                      <a:rPr lang="en-US" altLang="ko-KR" sz="1300" baseline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055-4CD4-85A0-8CD32F32463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B055-4CD4-85A0-8CD32F3246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86.6</c:v>
                </c:pt>
                <c:pt idx="1">
                  <c:v>13.4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55-4CD4-85A0-8CD32F32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5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b" anchorCtr="0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baseline="0" dirty="0">
                <a:solidFill>
                  <a:schemeClr val="tx1"/>
                </a:solidFill>
              </a:rPr>
              <a:t>체중이 증가할수록 척추 및 관절 질환 위험 상승</a:t>
            </a:r>
            <a:endParaRPr lang="en-US" altLang="ko-KR" sz="16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3356366604484379"/>
          <c:y val="1.05410228388828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0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2.4663678218622146E-2"/>
          <c:y val="0.24140444433726943"/>
          <c:w val="0.93217488489878908"/>
          <c:h val="0.636775459831044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 cap="rnd">
                <a:noFill/>
              </a:ln>
              <a:effectLst/>
            </c:spPr>
          </c:marker>
          <c:dPt>
            <c:idx val="3"/>
            <c:marker>
              <c:symbol val="circle"/>
              <c:size val="13"/>
              <c:spPr>
                <a:solidFill>
                  <a:srgbClr val="FF0000"/>
                </a:solidFill>
                <a:ln w="9525" cap="rnd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325-4045-AFD4-3BE52A69C9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저체중</c:v>
                </c:pt>
                <c:pt idx="1">
                  <c:v>정상</c:v>
                </c:pt>
                <c:pt idx="2">
                  <c:v>과체중</c:v>
                </c:pt>
                <c:pt idx="3">
                  <c:v>비만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</c:v>
                </c:pt>
                <c:pt idx="1">
                  <c:v>1</c:v>
                </c:pt>
                <c:pt idx="2">
                  <c:v>1.3</c:v>
                </c:pt>
                <c:pt idx="3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25-4045-AFD4-3BE52A69C9B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81760912"/>
        <c:axId val="681764520"/>
      </c:lineChart>
      <c:catAx>
        <c:axId val="68176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81764520"/>
        <c:crosses val="autoZero"/>
        <c:auto val="1"/>
        <c:lblAlgn val="ctr"/>
        <c:lblOffset val="100"/>
        <c:noMultiLvlLbl val="0"/>
      </c:catAx>
      <c:valAx>
        <c:axId val="6817645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8176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5638105480211"/>
          <c:y val="2.0941388113110974E-2"/>
          <c:w val="0.87367655434738856"/>
          <c:h val="0.964057181127930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지속 관리 한달 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Sheet1!$A$3</c:f>
              <c:numCache>
                <c:formatCode>General</c:formatCode>
                <c:ptCount val="1"/>
              </c:numCache>
            </c:numRef>
          </c:cat>
          <c:val>
            <c:numRef>
              <c:f>Sheet1!$B$3</c:f>
              <c:numCache>
                <c:formatCode>General</c:formatCode>
                <c:ptCount val="1"/>
                <c:pt idx="0">
                  <c:v>27.39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A3-47D5-8EF4-1447828E85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입원 시</c:v>
                </c:pt>
              </c:strCache>
            </c:strRef>
          </c:tx>
          <c:spPr>
            <a:solidFill>
              <a:srgbClr val="FA5C5C"/>
            </a:solidFill>
            <a:ln>
              <a:noFill/>
            </a:ln>
            <a:effectLst/>
          </c:spPr>
          <c:invertIfNegative val="0"/>
          <c:cat>
            <c:numRef>
              <c:f>Sheet1!$A$3</c:f>
              <c:numCache>
                <c:formatCode>General</c:formatCode>
                <c:ptCount val="1"/>
              </c:numCache>
            </c:numRef>
          </c:cat>
          <c:val>
            <c:numRef>
              <c:f>Sheet1!$C$3</c:f>
              <c:numCache>
                <c:formatCode>General</c:formatCode>
                <c:ptCount val="1"/>
                <c:pt idx="0">
                  <c:v>50.55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A3-47D5-8EF4-1447828E8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936697272"/>
        <c:axId val="936693664"/>
      </c:barChart>
      <c:catAx>
        <c:axId val="9366972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6693664"/>
        <c:crosses val="autoZero"/>
        <c:auto val="1"/>
        <c:lblAlgn val="ctr"/>
        <c:lblOffset val="100"/>
        <c:noMultiLvlLbl val="0"/>
      </c:catAx>
      <c:valAx>
        <c:axId val="936693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36697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868640543226037E-2"/>
          <c:y val="1.2852564978054319E-3"/>
          <c:w val="0.7871304240878535"/>
          <c:h val="0.998714743502194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지속 관리 한달 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Sheet1!$A$4</c:f>
              <c:numCache>
                <c:formatCode>General</c:formatCode>
                <c:ptCount val="1"/>
              </c:numCache>
            </c:numRef>
          </c:cat>
          <c:val>
            <c:numRef>
              <c:f>Sheet1!$B$4</c:f>
              <c:numCache>
                <c:formatCode>General</c:formatCode>
                <c:ptCount val="1"/>
                <c:pt idx="0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41-49C4-A4C3-9EA4B98825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입원 시</c:v>
                </c:pt>
              </c:strCache>
            </c:strRef>
          </c:tx>
          <c:spPr>
            <a:solidFill>
              <a:srgbClr val="FA5C5C"/>
            </a:solidFill>
            <a:ln>
              <a:noFill/>
            </a:ln>
            <a:effectLst/>
          </c:spPr>
          <c:invertIfNegative val="0"/>
          <c:cat>
            <c:numRef>
              <c:f>Sheet1!$A$4</c:f>
              <c:numCache>
                <c:formatCode>General</c:formatCode>
                <c:ptCount val="1"/>
              </c:numCache>
            </c:numRef>
          </c:cat>
          <c:val>
            <c:numRef>
              <c:f>Sheet1!$C$4</c:f>
              <c:numCache>
                <c:formatCode>General</c:formatCode>
                <c:ptCount val="1"/>
                <c:pt idx="0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41-49C4-A4C3-9EA4B9882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936697272"/>
        <c:axId val="936693664"/>
      </c:barChart>
      <c:catAx>
        <c:axId val="9366972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6693664"/>
        <c:crosses val="autoZero"/>
        <c:auto val="0"/>
        <c:lblAlgn val="ctr"/>
        <c:lblOffset val="100"/>
        <c:noMultiLvlLbl val="0"/>
      </c:catAx>
      <c:valAx>
        <c:axId val="936693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36697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343832328279866E-2"/>
          <c:y val="0.11174301804107158"/>
          <c:w val="0.93931233534344027"/>
          <c:h val="0.77319276198531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46F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814-4829-9C0E-A5416400FB1A}"/>
              </c:ext>
            </c:extLst>
          </c:dPt>
          <c:dPt>
            <c:idx val="1"/>
            <c:invertIfNegative val="0"/>
            <c:bubble3D val="0"/>
            <c:spPr>
              <a:solidFill>
                <a:srgbClr val="7E7F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14-4829-9C0E-A5416400FB1A}"/>
              </c:ext>
            </c:extLst>
          </c:dPt>
          <c:dPt>
            <c:idx val="2"/>
            <c:invertIfNegative val="0"/>
            <c:bubble3D val="0"/>
            <c:spPr>
              <a:solidFill>
                <a:srgbClr val="4EBA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814-4829-9C0E-A5416400FB1A}"/>
              </c:ext>
            </c:extLst>
          </c:dPt>
          <c:dLbls>
            <c:dLbl>
              <c:idx val="0"/>
              <c:layout>
                <c:manualLayout>
                  <c:x val="1.6551181269970811E-2"/>
                  <c:y val="1.117430180410715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rgbClr val="E46F4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814-4829-9C0E-A5416400FB1A}"/>
                </c:ext>
              </c:extLst>
            </c:dLbl>
            <c:dLbl>
              <c:idx val="1"/>
              <c:layout>
                <c:manualLayout>
                  <c:x val="5.5170604233235609E-3"/>
                  <c:y val="1.1174301804107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rgbClr val="7E7F8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814-4829-9C0E-A5416400FB1A}"/>
                </c:ext>
              </c:extLst>
            </c:dLbl>
            <c:dLbl>
              <c:idx val="2"/>
              <c:layout>
                <c:manualLayout>
                  <c:x val="1.0114493932596276E-16"/>
                  <c:y val="1.117430180410715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rgbClr val="4EBAA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814-4829-9C0E-A5416400FB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7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영향을 받지 않았다</c:v>
                </c:pt>
                <c:pt idx="1">
                  <c:v>보통이다</c:v>
                </c:pt>
                <c:pt idx="2">
                  <c:v>영향을 받았다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8.9999999999999993E-3</c:v>
                </c:pt>
                <c:pt idx="1">
                  <c:v>0.14799999999999999</c:v>
                </c:pt>
                <c:pt idx="2">
                  <c:v>0.84299999999999997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14-4829-9C0E-A5416400FB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6910000"/>
        <c:axId val="586909016"/>
      </c:barChart>
      <c:catAx>
        <c:axId val="58691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6909016"/>
        <c:crosses val="autoZero"/>
        <c:auto val="1"/>
        <c:lblAlgn val="ctr"/>
        <c:lblOffset val="100"/>
        <c:noMultiLvlLbl val="0"/>
      </c:catAx>
      <c:valAx>
        <c:axId val="586909016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58691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95546659794863E-2"/>
          <c:y val="4.0972427931640278E-2"/>
          <c:w val="0.871196533776877"/>
          <c:h val="0.91805514413671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46F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288-4BCA-B997-5859CE086337}"/>
              </c:ext>
            </c:extLst>
          </c:dPt>
          <c:dPt>
            <c:idx val="1"/>
            <c:invertIfNegative val="0"/>
            <c:bubble3D val="0"/>
            <c:spPr>
              <a:solidFill>
                <a:srgbClr val="7E7F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88-4BCA-B997-5859CE086337}"/>
              </c:ext>
            </c:extLst>
          </c:dPt>
          <c:dPt>
            <c:idx val="2"/>
            <c:invertIfNegative val="0"/>
            <c:bubble3D val="0"/>
            <c:spPr>
              <a:solidFill>
                <a:srgbClr val="4EBA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288-4BCA-B997-5859CE08633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EA603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288-4BCA-B997-5859CE08633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288-4BCA-B997-5859CE08633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3110A0B-578C-48C3-BEE0-78D5ED7A0274}" type="VALUE">
                      <a:rPr lang="en-US" altLang="ko-KR" baseline="0">
                        <a:solidFill>
                          <a:srgbClr val="4EBAA2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288-4BCA-B997-5859CE0863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하지 않는다</c:v>
                </c:pt>
                <c:pt idx="1">
                  <c:v>미리 예방한다</c:v>
                </c:pt>
                <c:pt idx="2">
                  <c:v>그때 그때 대응한다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0.18</c:v>
                </c:pt>
                <c:pt idx="1">
                  <c:v>0.313</c:v>
                </c:pt>
                <c:pt idx="2">
                  <c:v>0.47699999999999998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88-4BCA-B997-5859CE0863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6"/>
        <c:axId val="530640840"/>
        <c:axId val="530639200"/>
      </c:barChart>
      <c:catAx>
        <c:axId val="530640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30639200"/>
        <c:crosses val="autoZero"/>
        <c:auto val="1"/>
        <c:lblAlgn val="ctr"/>
        <c:lblOffset val="100"/>
        <c:noMultiLvlLbl val="0"/>
      </c:catAx>
      <c:valAx>
        <c:axId val="530639200"/>
        <c:scaling>
          <c:orientation val="minMax"/>
        </c:scaling>
        <c:delete val="1"/>
        <c:axPos val="b"/>
        <c:numFmt formatCode="0.0%" sourceLinked="1"/>
        <c:majorTickMark val="out"/>
        <c:minorTickMark val="none"/>
        <c:tickLblPos val="nextTo"/>
        <c:crossAx val="530640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방문자 연령대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5250598249669069E-2"/>
          <c:y val="0.20545132862781557"/>
          <c:w val="0.75050467142960142"/>
          <c:h val="0.74852178060861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방문자 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8D-4602-9E88-C32D067262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방문자 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8D-4602-9E88-C32D067262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방문자 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8D-4602-9E88-C32D067262E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방문자 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8D-4602-9E88-C32D067262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7524336"/>
        <c:axId val="1967515216"/>
      </c:barChart>
      <c:catAx>
        <c:axId val="19675243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67515216"/>
        <c:crosses val="autoZero"/>
        <c:auto val="1"/>
        <c:lblAlgn val="ctr"/>
        <c:lblOffset val="100"/>
        <c:noMultiLvlLbl val="0"/>
      </c:catAx>
      <c:valAx>
        <c:axId val="1967515216"/>
        <c:scaling>
          <c:orientation val="minMax"/>
          <c:max val="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752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EB3F2-3163-48ED-BC25-0097ED8CE8F4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5BCA0DB-571C-4A4B-8EF2-1466A80E804D}">
      <dgm:prSet phldrT="[텍스트]" custT="1"/>
      <dgm:spPr>
        <a:solidFill>
          <a:schemeClr val="tx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1"/>
              </a:solidFill>
              <a:latin typeface="+mj-ea"/>
              <a:ea typeface="+mj-ea"/>
            </a:rPr>
            <a:t>흡연</a:t>
          </a:r>
        </a:p>
      </dgm:t>
    </dgm:pt>
    <dgm:pt modelId="{B41C4503-69BA-4E84-84E0-961DD561E82D}" type="parTrans" cxnId="{9CC82919-7CCD-463A-94D4-652A16FF5732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FF354083-275C-483A-BF2E-32FA98BA0D9A}" type="sibTrans" cxnId="{9CC82919-7CCD-463A-94D4-652A16FF5732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539B1598-305B-48BC-AE17-35B06E437C18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50" b="1" dirty="0">
              <a:latin typeface="+mj-ea"/>
              <a:ea typeface="+mj-ea"/>
            </a:rPr>
            <a:t>혈액순환 장애</a:t>
          </a:r>
        </a:p>
      </dgm:t>
    </dgm:pt>
    <dgm:pt modelId="{F9F4C144-EE91-42D6-9067-405B52B3380C}" type="parTrans" cxnId="{FF58626C-8AA3-4144-A0A9-30A351E3F82E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3858F0F6-1CA0-4FCD-AA51-1C045D9442BE}" type="sibTrans" cxnId="{FF58626C-8AA3-4144-A0A9-30A351E3F82E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CEFC94DE-D169-49FB-B799-BD19D9BE4BEF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dirty="0">
              <a:latin typeface="+mj-ea"/>
              <a:ea typeface="+mj-ea"/>
            </a:rPr>
            <a:t>디스크에 산소 및 영양공급저하</a:t>
          </a:r>
        </a:p>
      </dgm:t>
    </dgm:pt>
    <dgm:pt modelId="{23538AA9-515E-427C-B196-D6D3F26EEFC7}" type="parTrans" cxnId="{0A45CB24-2735-401F-8FB8-6CAF95BEAE8B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A2AC13D3-99E3-484C-A8C1-05E43C027600}" type="sibTrans" cxnId="{0A45CB24-2735-401F-8FB8-6CAF95BEAE8B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CE48C922-1256-482E-A577-433070C8E2A0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디스크 퇴행 </a:t>
          </a:r>
          <a:br>
            <a:rPr lang="en-US" altLang="ko-KR" sz="1000" b="1" dirty="0">
              <a:latin typeface="+mj-ea"/>
              <a:ea typeface="+mj-ea"/>
            </a:rPr>
          </a:br>
          <a:r>
            <a:rPr lang="ko-KR" altLang="en-US" sz="1000" b="1" dirty="0">
              <a:latin typeface="+mj-ea"/>
              <a:ea typeface="+mj-ea"/>
            </a:rPr>
            <a:t>가속화</a:t>
          </a:r>
        </a:p>
      </dgm:t>
    </dgm:pt>
    <dgm:pt modelId="{D6E9A2BF-E425-4B68-8E17-289F6D64A34B}" type="parTrans" cxnId="{98C8ECED-9771-4CBB-B2D2-024B91AA43FF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B22E8362-CBCC-460B-B931-CE964751AA28}" type="sibTrans" cxnId="{98C8ECED-9771-4CBB-B2D2-024B91AA43FF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B376F516-2911-413D-8908-32760F71615B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50" b="1" dirty="0">
              <a:latin typeface="+mj-ea"/>
              <a:ea typeface="+mj-ea"/>
            </a:rPr>
            <a:t>콜라겐 파괴</a:t>
          </a:r>
          <a:r>
            <a:rPr lang="en-US" altLang="ko-KR" sz="1050" b="1" dirty="0">
              <a:latin typeface="+mj-ea"/>
              <a:ea typeface="+mj-ea"/>
            </a:rPr>
            <a:t>, </a:t>
          </a:r>
          <a:r>
            <a:rPr lang="ko-KR" altLang="en-US" sz="1050" b="1" dirty="0">
              <a:latin typeface="+mj-ea"/>
              <a:ea typeface="+mj-ea"/>
            </a:rPr>
            <a:t>칼슘 </a:t>
          </a:r>
          <a:r>
            <a:rPr lang="en-US" altLang="ko-KR" sz="1050" b="1" dirty="0">
              <a:latin typeface="+mj-ea"/>
              <a:ea typeface="+mj-ea"/>
            </a:rPr>
            <a:t>/ </a:t>
          </a:r>
          <a:r>
            <a:rPr lang="ko-KR" altLang="en-US" sz="1050" b="1" dirty="0">
              <a:latin typeface="+mj-ea"/>
              <a:ea typeface="+mj-ea"/>
            </a:rPr>
            <a:t>미네랄 감소</a:t>
          </a:r>
        </a:p>
      </dgm:t>
    </dgm:pt>
    <dgm:pt modelId="{ABA36442-2A39-482D-BFFC-0F1B7D5A9AD6}" type="parTrans" cxnId="{BA2D2C08-D433-4442-AD0A-942A70946EAD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91C4DA16-9A75-46F0-B352-D5DFAC978133}" type="sibTrans" cxnId="{BA2D2C08-D433-4442-AD0A-942A70946EAD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10098F87-51E8-4CC2-9B06-1E34A082DA14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혈관 및 뼈 형성 방해</a:t>
          </a:r>
        </a:p>
      </dgm:t>
    </dgm:pt>
    <dgm:pt modelId="{271CBFDE-513F-46EC-BE78-0563FD5C7120}" type="parTrans" cxnId="{33326A39-83CC-4521-AD46-8CDB403A1192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FA17387A-5162-434F-88BB-EDC2B9EADBD4}" type="sibTrans" cxnId="{33326A39-83CC-4521-AD46-8CDB403A1192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DF237207-C2BF-44B6-B001-65DD9DCA31DB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골다공증 유발</a:t>
          </a:r>
        </a:p>
      </dgm:t>
    </dgm:pt>
    <dgm:pt modelId="{C5E70B61-4964-4270-8315-174D9F160047}" type="parTrans" cxnId="{321B3EAB-972E-4F5D-BA00-90DE88DB53D7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C5CE8469-8148-460F-A515-E9A651C9D09B}" type="sibTrans" cxnId="{321B3EAB-972E-4F5D-BA00-90DE88DB53D7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8259BE24-28E1-489A-8674-FF70745136E3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50" b="1" dirty="0" err="1">
              <a:latin typeface="+mj-ea"/>
              <a:ea typeface="+mj-ea"/>
            </a:rPr>
            <a:t>폐기능</a:t>
          </a:r>
          <a:r>
            <a:rPr lang="ko-KR" altLang="en-US" sz="1050" b="1" dirty="0">
              <a:latin typeface="+mj-ea"/>
              <a:ea typeface="+mj-ea"/>
            </a:rPr>
            <a:t> 저하</a:t>
          </a:r>
        </a:p>
      </dgm:t>
    </dgm:pt>
    <dgm:pt modelId="{EBB8C5F7-26AF-42EB-8BFF-3ECBB6B9B9A5}" type="parTrans" cxnId="{13CF05E9-3E18-4E9E-9C46-55F8B2594688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3E32B967-AB03-4F13-9A01-FA57387D7E3F}" type="sibTrans" cxnId="{13CF05E9-3E18-4E9E-9C46-55F8B2594688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5EF50BA6-DC2F-4023-81B9-486A72F5FCFF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dirty="0">
              <a:latin typeface="+mj-ea"/>
              <a:ea typeface="+mj-ea"/>
            </a:rPr>
            <a:t>운동부족</a:t>
          </a:r>
        </a:p>
      </dgm:t>
    </dgm:pt>
    <dgm:pt modelId="{6E0331CE-3613-4CEB-B6AB-AE595E113E8E}" type="parTrans" cxnId="{ABB19ADD-CF9F-44A9-BF96-D31C024E3861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B3303E74-008D-40A4-9D6C-050C5E35C996}" type="sibTrans" cxnId="{ABB19ADD-CF9F-44A9-BF96-D31C024E3861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0198B515-358E-438F-B479-04D01F56A762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근력약화</a:t>
          </a:r>
          <a:r>
            <a:rPr lang="en-US" altLang="ko-KR" sz="1000" b="1" dirty="0">
              <a:latin typeface="+mj-ea"/>
              <a:ea typeface="+mj-ea"/>
            </a:rPr>
            <a:t>/</a:t>
          </a:r>
          <a:r>
            <a:rPr lang="ko-KR" altLang="en-US" sz="1000" b="1" dirty="0">
              <a:latin typeface="+mj-ea"/>
              <a:ea typeface="+mj-ea"/>
            </a:rPr>
            <a:t>디스크 영양 공급방해</a:t>
          </a:r>
        </a:p>
      </dgm:t>
    </dgm:pt>
    <dgm:pt modelId="{5AD87481-8108-4B04-8103-E38B7E89AA7A}" type="parTrans" cxnId="{FF1466E9-29CF-4AA5-976B-8BB8A3148CCF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41F8D1C1-02B3-43DE-8451-C5BE6FFE446E}" type="sibTrans" cxnId="{FF1466E9-29CF-4AA5-976B-8BB8A3148CCF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8FC2D5E9-B6C7-4F9C-A2A3-4B697CCA6725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000" dirty="0">
              <a:latin typeface="+mj-ea"/>
              <a:ea typeface="+mj-ea"/>
            </a:rPr>
            <a:t>천식 등 잦은   기침 유발</a:t>
          </a:r>
        </a:p>
      </dgm:t>
    </dgm:pt>
    <dgm:pt modelId="{3A57EF23-BAF2-4585-8B97-14583426E69A}" type="parTrans" cxnId="{ED8B0D9B-C0FD-422D-841C-FD815999BEEB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491E706D-78D2-42D5-957C-41BAC6BE9BC1}" type="sibTrans" cxnId="{ED8B0D9B-C0FD-422D-841C-FD815999BEEB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097FCAFC-E293-4F54-BF37-6B83F9DC20DB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디스크 내 압력증가</a:t>
          </a:r>
          <a:r>
            <a:rPr lang="en-US" altLang="ko-KR" sz="1000" b="1" dirty="0">
              <a:latin typeface="+mj-ea"/>
              <a:ea typeface="+mj-ea"/>
            </a:rPr>
            <a:t>,</a:t>
          </a:r>
          <a:r>
            <a:rPr lang="ko-KR" altLang="en-US" sz="1000" b="1" dirty="0">
              <a:latin typeface="+mj-ea"/>
              <a:ea typeface="+mj-ea"/>
            </a:rPr>
            <a:t>디스크 파열</a:t>
          </a:r>
        </a:p>
      </dgm:t>
    </dgm:pt>
    <dgm:pt modelId="{50084758-3B0E-47CB-B9D6-8D9B13F2C1E3}" type="parTrans" cxnId="{B59464BD-7C59-4EA8-B5AF-BC1F6CDEB665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BDB9713A-180F-459C-A08B-BB8DBEFF9D71}" type="sibTrans" cxnId="{B59464BD-7C59-4EA8-B5AF-BC1F6CDEB665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59A182EF-E0FD-4FF1-B8C0-A67D8ED3F2B7}" type="pres">
      <dgm:prSet presAssocID="{E83EB3F2-3163-48ED-BC25-0097ED8CE8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8CB124D-2AA2-48EC-80E0-96D1C38B4287}" type="pres">
      <dgm:prSet presAssocID="{A5BCA0DB-571C-4A4B-8EF2-1466A80E804D}" presName="root1" presStyleCnt="0"/>
      <dgm:spPr/>
    </dgm:pt>
    <dgm:pt modelId="{35964C2B-854B-40BF-8B1F-519DEB1E0C3B}" type="pres">
      <dgm:prSet presAssocID="{A5BCA0DB-571C-4A4B-8EF2-1466A80E804D}" presName="LevelOneTextNode" presStyleLbl="node0" presStyleIdx="0" presStyleCnt="1" custScaleX="143823" custScaleY="143823">
        <dgm:presLayoutVars>
          <dgm:chPref val="3"/>
        </dgm:presLayoutVars>
      </dgm:prSet>
      <dgm:spPr/>
    </dgm:pt>
    <dgm:pt modelId="{9A464B87-A424-4634-B9AF-36F855B7C30F}" type="pres">
      <dgm:prSet presAssocID="{A5BCA0DB-571C-4A4B-8EF2-1466A80E804D}" presName="level2hierChild" presStyleCnt="0"/>
      <dgm:spPr/>
    </dgm:pt>
    <dgm:pt modelId="{D9FA1659-1EF6-46CD-B641-FFE5866E7F63}" type="pres">
      <dgm:prSet presAssocID="{F9F4C144-EE91-42D6-9067-405B52B3380C}" presName="conn2-1" presStyleLbl="parChTrans1D2" presStyleIdx="0" presStyleCnt="3"/>
      <dgm:spPr/>
    </dgm:pt>
    <dgm:pt modelId="{7A9D1AAE-1DA5-44CF-9E80-EC7CCDBFD193}" type="pres">
      <dgm:prSet presAssocID="{F9F4C144-EE91-42D6-9067-405B52B3380C}" presName="connTx" presStyleLbl="parChTrans1D2" presStyleIdx="0" presStyleCnt="3"/>
      <dgm:spPr/>
    </dgm:pt>
    <dgm:pt modelId="{A004CD16-70BD-41FD-B1FA-0CE5E11389B2}" type="pres">
      <dgm:prSet presAssocID="{539B1598-305B-48BC-AE17-35B06E437C18}" presName="root2" presStyleCnt="0"/>
      <dgm:spPr/>
    </dgm:pt>
    <dgm:pt modelId="{51890705-38FC-4234-BFEB-FB93FB5E90D8}" type="pres">
      <dgm:prSet presAssocID="{539B1598-305B-48BC-AE17-35B06E437C18}" presName="LevelTwoTextNode" presStyleLbl="node2" presStyleIdx="0" presStyleCnt="3" custScaleX="143823" custScaleY="143823" custLinFactNeighborX="-1046" custLinFactNeighborY="-37935">
        <dgm:presLayoutVars>
          <dgm:chPref val="3"/>
        </dgm:presLayoutVars>
      </dgm:prSet>
      <dgm:spPr/>
    </dgm:pt>
    <dgm:pt modelId="{9EF0832A-4536-49EC-AF85-1599754E8B34}" type="pres">
      <dgm:prSet presAssocID="{539B1598-305B-48BC-AE17-35B06E437C18}" presName="level3hierChild" presStyleCnt="0"/>
      <dgm:spPr/>
    </dgm:pt>
    <dgm:pt modelId="{2ADBFAA2-497F-4D37-B2A0-C22FAAB335A6}" type="pres">
      <dgm:prSet presAssocID="{23538AA9-515E-427C-B196-D6D3F26EEFC7}" presName="conn2-1" presStyleLbl="parChTrans1D3" presStyleIdx="0" presStyleCnt="5"/>
      <dgm:spPr/>
    </dgm:pt>
    <dgm:pt modelId="{288F4C85-B0B1-4F63-98AA-23FFC32C1C3C}" type="pres">
      <dgm:prSet presAssocID="{23538AA9-515E-427C-B196-D6D3F26EEFC7}" presName="connTx" presStyleLbl="parChTrans1D3" presStyleIdx="0" presStyleCnt="5"/>
      <dgm:spPr/>
    </dgm:pt>
    <dgm:pt modelId="{132CF8D8-DA38-49B5-B237-ECD3C9B00D5D}" type="pres">
      <dgm:prSet presAssocID="{CEFC94DE-D169-49FB-B799-BD19D9BE4BEF}" presName="root2" presStyleCnt="0"/>
      <dgm:spPr/>
    </dgm:pt>
    <dgm:pt modelId="{CCBF6B98-EA9C-426B-A49B-28FDA138735F}" type="pres">
      <dgm:prSet presAssocID="{CEFC94DE-D169-49FB-B799-BD19D9BE4BEF}" presName="LevelTwoTextNode" presStyleLbl="node3" presStyleIdx="0" presStyleCnt="5" custScaleX="143823" custScaleY="143823" custLinFactNeighborX="511" custLinFactNeighborY="-38847">
        <dgm:presLayoutVars>
          <dgm:chPref val="3"/>
        </dgm:presLayoutVars>
      </dgm:prSet>
      <dgm:spPr/>
    </dgm:pt>
    <dgm:pt modelId="{1969EBCF-FAD1-4BEA-8E54-A8479C7DB1A8}" type="pres">
      <dgm:prSet presAssocID="{CEFC94DE-D169-49FB-B799-BD19D9BE4BEF}" presName="level3hierChild" presStyleCnt="0"/>
      <dgm:spPr/>
    </dgm:pt>
    <dgm:pt modelId="{8654C1AB-4959-40FE-998D-2D7537300782}" type="pres">
      <dgm:prSet presAssocID="{D6E9A2BF-E425-4B68-8E17-289F6D64A34B}" presName="conn2-1" presStyleLbl="parChTrans1D4" presStyleIdx="0" presStyleCnt="3"/>
      <dgm:spPr/>
    </dgm:pt>
    <dgm:pt modelId="{DE716CDB-96A6-4EBF-9A6D-B9BB1DDD6662}" type="pres">
      <dgm:prSet presAssocID="{D6E9A2BF-E425-4B68-8E17-289F6D64A34B}" presName="connTx" presStyleLbl="parChTrans1D4" presStyleIdx="0" presStyleCnt="3"/>
      <dgm:spPr/>
    </dgm:pt>
    <dgm:pt modelId="{364BEF4B-DBE3-4F01-8403-4A33C333088D}" type="pres">
      <dgm:prSet presAssocID="{CE48C922-1256-482E-A577-433070C8E2A0}" presName="root2" presStyleCnt="0"/>
      <dgm:spPr/>
    </dgm:pt>
    <dgm:pt modelId="{555A7227-A8A0-44DC-BC2E-DCFE62D9BCBC}" type="pres">
      <dgm:prSet presAssocID="{CE48C922-1256-482E-A577-433070C8E2A0}" presName="LevelTwoTextNode" presStyleLbl="node4" presStyleIdx="0" presStyleCnt="3" custScaleX="143823" custScaleY="143823" custLinFactNeighborX="-9267" custLinFactNeighborY="-38696">
        <dgm:presLayoutVars>
          <dgm:chPref val="3"/>
        </dgm:presLayoutVars>
      </dgm:prSet>
      <dgm:spPr/>
    </dgm:pt>
    <dgm:pt modelId="{D395EEB6-8804-4959-B27A-0B1B69519D00}" type="pres">
      <dgm:prSet presAssocID="{CE48C922-1256-482E-A577-433070C8E2A0}" presName="level3hierChild" presStyleCnt="0"/>
      <dgm:spPr/>
    </dgm:pt>
    <dgm:pt modelId="{6E0F4A58-4901-499D-9DDB-51EEB91B9868}" type="pres">
      <dgm:prSet presAssocID="{ABA36442-2A39-482D-BFFC-0F1B7D5A9AD6}" presName="conn2-1" presStyleLbl="parChTrans1D2" presStyleIdx="1" presStyleCnt="3"/>
      <dgm:spPr/>
    </dgm:pt>
    <dgm:pt modelId="{F9CB898B-B98D-4B7B-8CF1-8DB28A6AE2CA}" type="pres">
      <dgm:prSet presAssocID="{ABA36442-2A39-482D-BFFC-0F1B7D5A9AD6}" presName="connTx" presStyleLbl="parChTrans1D2" presStyleIdx="1" presStyleCnt="3"/>
      <dgm:spPr/>
    </dgm:pt>
    <dgm:pt modelId="{40A838AD-43A5-44AE-9F6D-A1E21565D7F9}" type="pres">
      <dgm:prSet presAssocID="{B376F516-2911-413D-8908-32760F71615B}" presName="root2" presStyleCnt="0"/>
      <dgm:spPr/>
    </dgm:pt>
    <dgm:pt modelId="{D38749B7-E848-4CD2-A76A-EDAE6F7B171A}" type="pres">
      <dgm:prSet presAssocID="{B376F516-2911-413D-8908-32760F71615B}" presName="LevelTwoTextNode" presStyleLbl="node2" presStyleIdx="1" presStyleCnt="3" custScaleX="156906" custScaleY="143823" custLinFactNeighborX="64144" custLinFactNeighborY="38086">
        <dgm:presLayoutVars>
          <dgm:chPref val="3"/>
        </dgm:presLayoutVars>
      </dgm:prSet>
      <dgm:spPr/>
    </dgm:pt>
    <dgm:pt modelId="{7D08F503-4CAB-4C38-9CD4-BA7F123F221C}" type="pres">
      <dgm:prSet presAssocID="{B376F516-2911-413D-8908-32760F71615B}" presName="level3hierChild" presStyleCnt="0"/>
      <dgm:spPr/>
    </dgm:pt>
    <dgm:pt modelId="{F9980E1A-5807-4E6B-A49E-F4E62EFFDF1C}" type="pres">
      <dgm:prSet presAssocID="{271CBFDE-513F-46EC-BE78-0563FD5C7120}" presName="conn2-1" presStyleLbl="parChTrans1D3" presStyleIdx="1" presStyleCnt="5"/>
      <dgm:spPr/>
    </dgm:pt>
    <dgm:pt modelId="{B53935AF-9742-4372-AEF4-5100F4C281D4}" type="pres">
      <dgm:prSet presAssocID="{271CBFDE-513F-46EC-BE78-0563FD5C7120}" presName="connTx" presStyleLbl="parChTrans1D3" presStyleIdx="1" presStyleCnt="5"/>
      <dgm:spPr/>
    </dgm:pt>
    <dgm:pt modelId="{B7703283-0FD8-4CD1-A3A7-5DFA6816D586}" type="pres">
      <dgm:prSet presAssocID="{10098F87-51E8-4CC2-9B06-1E34A082DA14}" presName="root2" presStyleCnt="0"/>
      <dgm:spPr/>
    </dgm:pt>
    <dgm:pt modelId="{B7165B35-BD74-4D77-8538-D6CC40F56B33}" type="pres">
      <dgm:prSet presAssocID="{10098F87-51E8-4CC2-9B06-1E34A082DA14}" presName="LevelTwoTextNode" presStyleLbl="node3" presStyleIdx="1" presStyleCnt="5" custScaleX="143823" custScaleY="143823" custLinFactX="62853" custLinFactNeighborX="100000" custLinFactNeighborY="25065">
        <dgm:presLayoutVars>
          <dgm:chPref val="3"/>
        </dgm:presLayoutVars>
      </dgm:prSet>
      <dgm:spPr/>
    </dgm:pt>
    <dgm:pt modelId="{85AD70FB-9C32-4483-973C-4101997BC4FE}" type="pres">
      <dgm:prSet presAssocID="{10098F87-51E8-4CC2-9B06-1E34A082DA14}" presName="level3hierChild" presStyleCnt="0"/>
      <dgm:spPr/>
    </dgm:pt>
    <dgm:pt modelId="{CE962846-0139-44FA-9FD1-3D6BA983AD96}" type="pres">
      <dgm:prSet presAssocID="{C5E70B61-4964-4270-8315-174D9F160047}" presName="conn2-1" presStyleLbl="parChTrans1D3" presStyleIdx="2" presStyleCnt="5"/>
      <dgm:spPr/>
    </dgm:pt>
    <dgm:pt modelId="{BF1233A9-BA6D-457E-BF31-1A548F180CEA}" type="pres">
      <dgm:prSet presAssocID="{C5E70B61-4964-4270-8315-174D9F160047}" presName="connTx" presStyleLbl="parChTrans1D3" presStyleIdx="2" presStyleCnt="5"/>
      <dgm:spPr/>
    </dgm:pt>
    <dgm:pt modelId="{100C2932-41EB-4324-9CE4-5C62C5FDB222}" type="pres">
      <dgm:prSet presAssocID="{DF237207-C2BF-44B6-B001-65DD9DCA31DB}" presName="root2" presStyleCnt="0"/>
      <dgm:spPr/>
    </dgm:pt>
    <dgm:pt modelId="{51C1BAC4-29BF-4EDB-A88C-F288EEABCBB1}" type="pres">
      <dgm:prSet presAssocID="{DF237207-C2BF-44B6-B001-65DD9DCA31DB}" presName="LevelTwoTextNode" presStyleLbl="node3" presStyleIdx="2" presStyleCnt="5" custScaleX="143823" custScaleY="143823" custLinFactX="62853" custLinFactNeighborX="100000" custLinFactNeighborY="25065">
        <dgm:presLayoutVars>
          <dgm:chPref val="3"/>
        </dgm:presLayoutVars>
      </dgm:prSet>
      <dgm:spPr/>
    </dgm:pt>
    <dgm:pt modelId="{68FBF777-B5F8-46D8-A981-EB9E0DB8A71F}" type="pres">
      <dgm:prSet presAssocID="{DF237207-C2BF-44B6-B001-65DD9DCA31DB}" presName="level3hierChild" presStyleCnt="0"/>
      <dgm:spPr/>
    </dgm:pt>
    <dgm:pt modelId="{F4237F60-8376-4747-BB21-EAD69179E884}" type="pres">
      <dgm:prSet presAssocID="{EBB8C5F7-26AF-42EB-8BFF-3ECBB6B9B9A5}" presName="conn2-1" presStyleLbl="parChTrans1D2" presStyleIdx="2" presStyleCnt="3"/>
      <dgm:spPr/>
    </dgm:pt>
    <dgm:pt modelId="{21817E66-7723-4C17-834B-CE410D773F37}" type="pres">
      <dgm:prSet presAssocID="{EBB8C5F7-26AF-42EB-8BFF-3ECBB6B9B9A5}" presName="connTx" presStyleLbl="parChTrans1D2" presStyleIdx="2" presStyleCnt="3"/>
      <dgm:spPr/>
    </dgm:pt>
    <dgm:pt modelId="{B5A53768-D02E-4E65-BA89-A03F18A63416}" type="pres">
      <dgm:prSet presAssocID="{8259BE24-28E1-489A-8674-FF70745136E3}" presName="root2" presStyleCnt="0"/>
      <dgm:spPr/>
    </dgm:pt>
    <dgm:pt modelId="{899C420D-E565-46B9-994D-1817FD30A754}" type="pres">
      <dgm:prSet presAssocID="{8259BE24-28E1-489A-8674-FF70745136E3}" presName="LevelTwoTextNode" presStyleLbl="node2" presStyleIdx="2" presStyleCnt="3" custScaleX="143823" custScaleY="143823" custLinFactNeighborX="-12934" custLinFactNeighborY="53026">
        <dgm:presLayoutVars>
          <dgm:chPref val="3"/>
        </dgm:presLayoutVars>
      </dgm:prSet>
      <dgm:spPr/>
    </dgm:pt>
    <dgm:pt modelId="{08BAA731-AF37-43C5-9377-A5194D563E13}" type="pres">
      <dgm:prSet presAssocID="{8259BE24-28E1-489A-8674-FF70745136E3}" presName="level3hierChild" presStyleCnt="0"/>
      <dgm:spPr/>
    </dgm:pt>
    <dgm:pt modelId="{B41E0192-9E63-4018-B69A-79C13C2590ED}" type="pres">
      <dgm:prSet presAssocID="{6E0331CE-3613-4CEB-B6AB-AE595E113E8E}" presName="conn2-1" presStyleLbl="parChTrans1D3" presStyleIdx="3" presStyleCnt="5"/>
      <dgm:spPr/>
    </dgm:pt>
    <dgm:pt modelId="{0B8523AE-DC24-46B5-B564-E338768070B2}" type="pres">
      <dgm:prSet presAssocID="{6E0331CE-3613-4CEB-B6AB-AE595E113E8E}" presName="connTx" presStyleLbl="parChTrans1D3" presStyleIdx="3" presStyleCnt="5"/>
      <dgm:spPr/>
    </dgm:pt>
    <dgm:pt modelId="{A92C08D8-3933-4203-8C29-8D1300538FE4}" type="pres">
      <dgm:prSet presAssocID="{5EF50BA6-DC2F-4023-81B9-486A72F5FCFF}" presName="root2" presStyleCnt="0"/>
      <dgm:spPr/>
    </dgm:pt>
    <dgm:pt modelId="{A423E540-AE7F-426F-80C8-9F9BCBF0D686}" type="pres">
      <dgm:prSet presAssocID="{5EF50BA6-DC2F-4023-81B9-486A72F5FCFF}" presName="LevelTwoTextNode" presStyleLbl="node3" presStyleIdx="3" presStyleCnt="5" custScaleX="143823" custScaleY="143823" custLinFactNeighborX="-15298" custLinFactNeighborY="39103">
        <dgm:presLayoutVars>
          <dgm:chPref val="3"/>
        </dgm:presLayoutVars>
      </dgm:prSet>
      <dgm:spPr/>
    </dgm:pt>
    <dgm:pt modelId="{4D3DA65A-3CFA-4EE9-8249-C2D782C91566}" type="pres">
      <dgm:prSet presAssocID="{5EF50BA6-DC2F-4023-81B9-486A72F5FCFF}" presName="level3hierChild" presStyleCnt="0"/>
      <dgm:spPr/>
    </dgm:pt>
    <dgm:pt modelId="{F13F5675-E098-47ED-A78C-0B4CF07C7EB1}" type="pres">
      <dgm:prSet presAssocID="{5AD87481-8108-4B04-8103-E38B7E89AA7A}" presName="conn2-1" presStyleLbl="parChTrans1D4" presStyleIdx="1" presStyleCnt="3"/>
      <dgm:spPr/>
    </dgm:pt>
    <dgm:pt modelId="{04472F08-26C7-4902-BC70-A7087EC9CC81}" type="pres">
      <dgm:prSet presAssocID="{5AD87481-8108-4B04-8103-E38B7E89AA7A}" presName="connTx" presStyleLbl="parChTrans1D4" presStyleIdx="1" presStyleCnt="3"/>
      <dgm:spPr/>
    </dgm:pt>
    <dgm:pt modelId="{0801D134-9ACC-4899-9C44-ABD55305DB46}" type="pres">
      <dgm:prSet presAssocID="{0198B515-358E-438F-B479-04D01F56A762}" presName="root2" presStyleCnt="0"/>
      <dgm:spPr/>
    </dgm:pt>
    <dgm:pt modelId="{ABC0B6BD-E491-4127-803A-3A0B5D75E411}" type="pres">
      <dgm:prSet presAssocID="{0198B515-358E-438F-B479-04D01F56A762}" presName="LevelTwoTextNode" presStyleLbl="node4" presStyleIdx="1" presStyleCnt="3" custScaleX="143823" custScaleY="169335" custLinFactNeighborX="-6258" custLinFactNeighborY="34993">
        <dgm:presLayoutVars>
          <dgm:chPref val="3"/>
        </dgm:presLayoutVars>
      </dgm:prSet>
      <dgm:spPr/>
    </dgm:pt>
    <dgm:pt modelId="{61A79CED-4B72-478F-8722-94418774ABE0}" type="pres">
      <dgm:prSet presAssocID="{0198B515-358E-438F-B479-04D01F56A762}" presName="level3hierChild" presStyleCnt="0"/>
      <dgm:spPr/>
    </dgm:pt>
    <dgm:pt modelId="{22BB70FB-00B4-4E0E-9E30-AAC816FB1D0E}" type="pres">
      <dgm:prSet presAssocID="{3A57EF23-BAF2-4585-8B97-14583426E69A}" presName="conn2-1" presStyleLbl="parChTrans1D3" presStyleIdx="4" presStyleCnt="5"/>
      <dgm:spPr/>
    </dgm:pt>
    <dgm:pt modelId="{FE6AE03C-EFF5-4391-8E6F-1F65BEC8882A}" type="pres">
      <dgm:prSet presAssocID="{3A57EF23-BAF2-4585-8B97-14583426E69A}" presName="connTx" presStyleLbl="parChTrans1D3" presStyleIdx="4" presStyleCnt="5"/>
      <dgm:spPr/>
    </dgm:pt>
    <dgm:pt modelId="{B85FAD62-44B0-486D-BF8F-7EF3764F9FC2}" type="pres">
      <dgm:prSet presAssocID="{8FC2D5E9-B6C7-4F9C-A2A3-4B697CCA6725}" presName="root2" presStyleCnt="0"/>
      <dgm:spPr/>
    </dgm:pt>
    <dgm:pt modelId="{754F27EE-9357-49A9-97F6-3C5B983A15D2}" type="pres">
      <dgm:prSet presAssocID="{8FC2D5E9-B6C7-4F9C-A2A3-4B697CCA6725}" presName="LevelTwoTextNode" presStyleLbl="node3" presStyleIdx="4" presStyleCnt="5" custScaleX="143823" custScaleY="143823" custLinFactNeighborX="-13522" custLinFactNeighborY="42515">
        <dgm:presLayoutVars>
          <dgm:chPref val="3"/>
        </dgm:presLayoutVars>
      </dgm:prSet>
      <dgm:spPr/>
    </dgm:pt>
    <dgm:pt modelId="{393DCCC0-FA83-4061-B7F3-CB26DA56B368}" type="pres">
      <dgm:prSet presAssocID="{8FC2D5E9-B6C7-4F9C-A2A3-4B697CCA6725}" presName="level3hierChild" presStyleCnt="0"/>
      <dgm:spPr/>
    </dgm:pt>
    <dgm:pt modelId="{5E3DBC56-2924-4E3E-86E3-A7235D9469A5}" type="pres">
      <dgm:prSet presAssocID="{50084758-3B0E-47CB-B9D6-8D9B13F2C1E3}" presName="conn2-1" presStyleLbl="parChTrans1D4" presStyleIdx="2" presStyleCnt="3"/>
      <dgm:spPr/>
    </dgm:pt>
    <dgm:pt modelId="{D057EAD0-5B91-4B23-B056-A4DDB40CC6A4}" type="pres">
      <dgm:prSet presAssocID="{50084758-3B0E-47CB-B9D6-8D9B13F2C1E3}" presName="connTx" presStyleLbl="parChTrans1D4" presStyleIdx="2" presStyleCnt="3"/>
      <dgm:spPr/>
    </dgm:pt>
    <dgm:pt modelId="{9B5C1C18-BA28-41DF-98D3-52BC4DCB44B8}" type="pres">
      <dgm:prSet presAssocID="{097FCAFC-E293-4F54-BF37-6B83F9DC20DB}" presName="root2" presStyleCnt="0"/>
      <dgm:spPr/>
    </dgm:pt>
    <dgm:pt modelId="{B6878216-B344-47A6-820C-75A0E713AA4B}" type="pres">
      <dgm:prSet presAssocID="{097FCAFC-E293-4F54-BF37-6B83F9DC20DB}" presName="LevelTwoTextNode" presStyleLbl="node4" presStyleIdx="2" presStyleCnt="3" custScaleX="143823" custScaleY="139252" custLinFactNeighborX="-6392" custLinFactNeighborY="37691">
        <dgm:presLayoutVars>
          <dgm:chPref val="3"/>
        </dgm:presLayoutVars>
      </dgm:prSet>
      <dgm:spPr/>
    </dgm:pt>
    <dgm:pt modelId="{3B604C2E-A43B-4B26-9A00-7B384E442CF2}" type="pres">
      <dgm:prSet presAssocID="{097FCAFC-E293-4F54-BF37-6B83F9DC20DB}" presName="level3hierChild" presStyleCnt="0"/>
      <dgm:spPr/>
    </dgm:pt>
  </dgm:ptLst>
  <dgm:cxnLst>
    <dgm:cxn modelId="{5879A603-1A28-43CA-B8F1-1E1BB23D5D2E}" type="presOf" srcId="{3A57EF23-BAF2-4585-8B97-14583426E69A}" destId="{FE6AE03C-EFF5-4391-8E6F-1F65BEC8882A}" srcOrd="1" destOrd="0" presId="urn:microsoft.com/office/officeart/2005/8/layout/hierarchy2"/>
    <dgm:cxn modelId="{BA2D2C08-D433-4442-AD0A-942A70946EAD}" srcId="{A5BCA0DB-571C-4A4B-8EF2-1466A80E804D}" destId="{B376F516-2911-413D-8908-32760F71615B}" srcOrd="1" destOrd="0" parTransId="{ABA36442-2A39-482D-BFFC-0F1B7D5A9AD6}" sibTransId="{91C4DA16-9A75-46F0-B352-D5DFAC978133}"/>
    <dgm:cxn modelId="{A5D2350D-078D-44EF-AEA7-7BD268AB783E}" type="presOf" srcId="{DF237207-C2BF-44B6-B001-65DD9DCA31DB}" destId="{51C1BAC4-29BF-4EDB-A88C-F288EEABCBB1}" srcOrd="0" destOrd="0" presId="urn:microsoft.com/office/officeart/2005/8/layout/hierarchy2"/>
    <dgm:cxn modelId="{0DA41312-0FE9-48CF-AE5A-A1B3F2EA221D}" type="presOf" srcId="{0198B515-358E-438F-B479-04D01F56A762}" destId="{ABC0B6BD-E491-4127-803A-3A0B5D75E411}" srcOrd="0" destOrd="0" presId="urn:microsoft.com/office/officeart/2005/8/layout/hierarchy2"/>
    <dgm:cxn modelId="{8498C212-B9B4-4FF7-8285-522E389D52FF}" type="presOf" srcId="{ABA36442-2A39-482D-BFFC-0F1B7D5A9AD6}" destId="{6E0F4A58-4901-499D-9DDB-51EEB91B9868}" srcOrd="0" destOrd="0" presId="urn:microsoft.com/office/officeart/2005/8/layout/hierarchy2"/>
    <dgm:cxn modelId="{9CC82919-7CCD-463A-94D4-652A16FF5732}" srcId="{E83EB3F2-3163-48ED-BC25-0097ED8CE8F4}" destId="{A5BCA0DB-571C-4A4B-8EF2-1466A80E804D}" srcOrd="0" destOrd="0" parTransId="{B41C4503-69BA-4E84-84E0-961DD561E82D}" sibTransId="{FF354083-275C-483A-BF2E-32FA98BA0D9A}"/>
    <dgm:cxn modelId="{4BC20E1B-A098-4D25-9D2A-D7364C8B5895}" type="presOf" srcId="{ABA36442-2A39-482D-BFFC-0F1B7D5A9AD6}" destId="{F9CB898B-B98D-4B7B-8CF1-8DB28A6AE2CA}" srcOrd="1" destOrd="0" presId="urn:microsoft.com/office/officeart/2005/8/layout/hierarchy2"/>
    <dgm:cxn modelId="{C664E121-60C4-4B6D-8BA5-61358263EA43}" type="presOf" srcId="{5AD87481-8108-4B04-8103-E38B7E89AA7A}" destId="{F13F5675-E098-47ED-A78C-0B4CF07C7EB1}" srcOrd="0" destOrd="0" presId="urn:microsoft.com/office/officeart/2005/8/layout/hierarchy2"/>
    <dgm:cxn modelId="{8E417B24-39C9-4F12-A70F-3932CEEA17BD}" type="presOf" srcId="{5EF50BA6-DC2F-4023-81B9-486A72F5FCFF}" destId="{A423E540-AE7F-426F-80C8-9F9BCBF0D686}" srcOrd="0" destOrd="0" presId="urn:microsoft.com/office/officeart/2005/8/layout/hierarchy2"/>
    <dgm:cxn modelId="{0A45CB24-2735-401F-8FB8-6CAF95BEAE8B}" srcId="{539B1598-305B-48BC-AE17-35B06E437C18}" destId="{CEFC94DE-D169-49FB-B799-BD19D9BE4BEF}" srcOrd="0" destOrd="0" parTransId="{23538AA9-515E-427C-B196-D6D3F26EEFC7}" sibTransId="{A2AC13D3-99E3-484C-A8C1-05E43C027600}"/>
    <dgm:cxn modelId="{7F8CCC2A-21AE-4F11-ABA2-25C0EEAE580F}" type="presOf" srcId="{8259BE24-28E1-489A-8674-FF70745136E3}" destId="{899C420D-E565-46B9-994D-1817FD30A754}" srcOrd="0" destOrd="0" presId="urn:microsoft.com/office/officeart/2005/8/layout/hierarchy2"/>
    <dgm:cxn modelId="{94769B2D-A560-4DC7-986F-76B43DEF9D10}" type="presOf" srcId="{E83EB3F2-3163-48ED-BC25-0097ED8CE8F4}" destId="{59A182EF-E0FD-4FF1-B8C0-A67D8ED3F2B7}" srcOrd="0" destOrd="0" presId="urn:microsoft.com/office/officeart/2005/8/layout/hierarchy2"/>
    <dgm:cxn modelId="{33326A39-83CC-4521-AD46-8CDB403A1192}" srcId="{B376F516-2911-413D-8908-32760F71615B}" destId="{10098F87-51E8-4CC2-9B06-1E34A082DA14}" srcOrd="0" destOrd="0" parTransId="{271CBFDE-513F-46EC-BE78-0563FD5C7120}" sibTransId="{FA17387A-5162-434F-88BB-EDC2B9EADBD4}"/>
    <dgm:cxn modelId="{63DDBC40-D07A-474D-A40A-C07524B8344D}" type="presOf" srcId="{23538AA9-515E-427C-B196-D6D3F26EEFC7}" destId="{2ADBFAA2-497F-4D37-B2A0-C22FAAB335A6}" srcOrd="0" destOrd="0" presId="urn:microsoft.com/office/officeart/2005/8/layout/hierarchy2"/>
    <dgm:cxn modelId="{21EABF5B-7FEA-4F31-99F4-A5F63C204FC5}" type="presOf" srcId="{6E0331CE-3613-4CEB-B6AB-AE595E113E8E}" destId="{0B8523AE-DC24-46B5-B564-E338768070B2}" srcOrd="1" destOrd="0" presId="urn:microsoft.com/office/officeart/2005/8/layout/hierarchy2"/>
    <dgm:cxn modelId="{9FACAE65-D90A-4A0F-A78C-62B619308EF9}" type="presOf" srcId="{A5BCA0DB-571C-4A4B-8EF2-1466A80E804D}" destId="{35964C2B-854B-40BF-8B1F-519DEB1E0C3B}" srcOrd="0" destOrd="0" presId="urn:microsoft.com/office/officeart/2005/8/layout/hierarchy2"/>
    <dgm:cxn modelId="{FF58626C-8AA3-4144-A0A9-30A351E3F82E}" srcId="{A5BCA0DB-571C-4A4B-8EF2-1466A80E804D}" destId="{539B1598-305B-48BC-AE17-35B06E437C18}" srcOrd="0" destOrd="0" parTransId="{F9F4C144-EE91-42D6-9067-405B52B3380C}" sibTransId="{3858F0F6-1CA0-4FCD-AA51-1C045D9442BE}"/>
    <dgm:cxn modelId="{61955F4E-9FBA-45DE-BC84-2174C4E36E0D}" type="presOf" srcId="{B376F516-2911-413D-8908-32760F71615B}" destId="{D38749B7-E848-4CD2-A76A-EDAE6F7B171A}" srcOrd="0" destOrd="0" presId="urn:microsoft.com/office/officeart/2005/8/layout/hierarchy2"/>
    <dgm:cxn modelId="{30874656-2AD6-49FE-A534-8AFE58AE20D7}" type="presOf" srcId="{271CBFDE-513F-46EC-BE78-0563FD5C7120}" destId="{F9980E1A-5807-4E6B-A49E-F4E62EFFDF1C}" srcOrd="0" destOrd="0" presId="urn:microsoft.com/office/officeart/2005/8/layout/hierarchy2"/>
    <dgm:cxn modelId="{A1EAC677-058B-4FE7-9202-D5E44D5BA36D}" type="presOf" srcId="{D6E9A2BF-E425-4B68-8E17-289F6D64A34B}" destId="{DE716CDB-96A6-4EBF-9A6D-B9BB1DDD6662}" srcOrd="1" destOrd="0" presId="urn:microsoft.com/office/officeart/2005/8/layout/hierarchy2"/>
    <dgm:cxn modelId="{BBF24E94-7B83-4A4C-98E0-F2714C5204A8}" type="presOf" srcId="{271CBFDE-513F-46EC-BE78-0563FD5C7120}" destId="{B53935AF-9742-4372-AEF4-5100F4C281D4}" srcOrd="1" destOrd="0" presId="urn:microsoft.com/office/officeart/2005/8/layout/hierarchy2"/>
    <dgm:cxn modelId="{44B15494-05CF-40EF-970F-A7118ACC4DF5}" type="presOf" srcId="{10098F87-51E8-4CC2-9B06-1E34A082DA14}" destId="{B7165B35-BD74-4D77-8538-D6CC40F56B33}" srcOrd="0" destOrd="0" presId="urn:microsoft.com/office/officeart/2005/8/layout/hierarchy2"/>
    <dgm:cxn modelId="{5FAD1E95-6845-42CD-8B69-65C19F8AB2EC}" type="presOf" srcId="{F9F4C144-EE91-42D6-9067-405B52B3380C}" destId="{D9FA1659-1EF6-46CD-B641-FFE5866E7F63}" srcOrd="0" destOrd="0" presId="urn:microsoft.com/office/officeart/2005/8/layout/hierarchy2"/>
    <dgm:cxn modelId="{C6C6D495-5ADB-47DF-914F-F02A1E6DE6B2}" type="presOf" srcId="{EBB8C5F7-26AF-42EB-8BFF-3ECBB6B9B9A5}" destId="{21817E66-7723-4C17-834B-CE410D773F37}" srcOrd="1" destOrd="0" presId="urn:microsoft.com/office/officeart/2005/8/layout/hierarchy2"/>
    <dgm:cxn modelId="{FF7E4C97-A504-4442-845B-70280CF900E3}" type="presOf" srcId="{CEFC94DE-D169-49FB-B799-BD19D9BE4BEF}" destId="{CCBF6B98-EA9C-426B-A49B-28FDA138735F}" srcOrd="0" destOrd="0" presId="urn:microsoft.com/office/officeart/2005/8/layout/hierarchy2"/>
    <dgm:cxn modelId="{ED8B0D9B-C0FD-422D-841C-FD815999BEEB}" srcId="{8259BE24-28E1-489A-8674-FF70745136E3}" destId="{8FC2D5E9-B6C7-4F9C-A2A3-4B697CCA6725}" srcOrd="1" destOrd="0" parTransId="{3A57EF23-BAF2-4585-8B97-14583426E69A}" sibTransId="{491E706D-78D2-42D5-957C-41BAC6BE9BC1}"/>
    <dgm:cxn modelId="{BF5F8DA3-404F-4EA1-AE81-B9562FFEA36A}" type="presOf" srcId="{D6E9A2BF-E425-4B68-8E17-289F6D64A34B}" destId="{8654C1AB-4959-40FE-998D-2D7537300782}" srcOrd="0" destOrd="0" presId="urn:microsoft.com/office/officeart/2005/8/layout/hierarchy2"/>
    <dgm:cxn modelId="{321B3EAB-972E-4F5D-BA00-90DE88DB53D7}" srcId="{B376F516-2911-413D-8908-32760F71615B}" destId="{DF237207-C2BF-44B6-B001-65DD9DCA31DB}" srcOrd="1" destOrd="0" parTransId="{C5E70B61-4964-4270-8315-174D9F160047}" sibTransId="{C5CE8469-8148-460F-A515-E9A651C9D09B}"/>
    <dgm:cxn modelId="{0FAA40AD-BAD7-43AF-884B-19BCC1FA1190}" type="presOf" srcId="{50084758-3B0E-47CB-B9D6-8D9B13F2C1E3}" destId="{5E3DBC56-2924-4E3E-86E3-A7235D9469A5}" srcOrd="0" destOrd="0" presId="urn:microsoft.com/office/officeart/2005/8/layout/hierarchy2"/>
    <dgm:cxn modelId="{495766B7-52EB-4577-BC32-88EEACC5B6F7}" type="presOf" srcId="{F9F4C144-EE91-42D6-9067-405B52B3380C}" destId="{7A9D1AAE-1DA5-44CF-9E80-EC7CCDBFD193}" srcOrd="1" destOrd="0" presId="urn:microsoft.com/office/officeart/2005/8/layout/hierarchy2"/>
    <dgm:cxn modelId="{B59464BD-7C59-4EA8-B5AF-BC1F6CDEB665}" srcId="{8FC2D5E9-B6C7-4F9C-A2A3-4B697CCA6725}" destId="{097FCAFC-E293-4F54-BF37-6B83F9DC20DB}" srcOrd="0" destOrd="0" parTransId="{50084758-3B0E-47CB-B9D6-8D9B13F2C1E3}" sibTransId="{BDB9713A-180F-459C-A08B-BB8DBEFF9D71}"/>
    <dgm:cxn modelId="{17BDA8C1-71B3-4652-80BF-0DBEEADAFE66}" type="presOf" srcId="{097FCAFC-E293-4F54-BF37-6B83F9DC20DB}" destId="{B6878216-B344-47A6-820C-75A0E713AA4B}" srcOrd="0" destOrd="0" presId="urn:microsoft.com/office/officeart/2005/8/layout/hierarchy2"/>
    <dgm:cxn modelId="{591F61C7-4202-45DF-B261-7143FD5E8C93}" type="presOf" srcId="{C5E70B61-4964-4270-8315-174D9F160047}" destId="{CE962846-0139-44FA-9FD1-3D6BA983AD96}" srcOrd="0" destOrd="0" presId="urn:microsoft.com/office/officeart/2005/8/layout/hierarchy2"/>
    <dgm:cxn modelId="{5EB8FECE-5D90-4C27-B91F-C6293935D71E}" type="presOf" srcId="{50084758-3B0E-47CB-B9D6-8D9B13F2C1E3}" destId="{D057EAD0-5B91-4B23-B056-A4DDB40CC6A4}" srcOrd="1" destOrd="0" presId="urn:microsoft.com/office/officeart/2005/8/layout/hierarchy2"/>
    <dgm:cxn modelId="{ABB19ADD-CF9F-44A9-BF96-D31C024E3861}" srcId="{8259BE24-28E1-489A-8674-FF70745136E3}" destId="{5EF50BA6-DC2F-4023-81B9-486A72F5FCFF}" srcOrd="0" destOrd="0" parTransId="{6E0331CE-3613-4CEB-B6AB-AE595E113E8E}" sibTransId="{B3303E74-008D-40A4-9D6C-050C5E35C996}"/>
    <dgm:cxn modelId="{59DA7AE1-905D-42A2-9331-DDB7D12B005C}" type="presOf" srcId="{CE48C922-1256-482E-A577-433070C8E2A0}" destId="{555A7227-A8A0-44DC-BC2E-DCFE62D9BCBC}" srcOrd="0" destOrd="0" presId="urn:microsoft.com/office/officeart/2005/8/layout/hierarchy2"/>
    <dgm:cxn modelId="{52816FE4-76B6-4AA1-BEEF-65A2F981EDF2}" type="presOf" srcId="{539B1598-305B-48BC-AE17-35B06E437C18}" destId="{51890705-38FC-4234-BFEB-FB93FB5E90D8}" srcOrd="0" destOrd="0" presId="urn:microsoft.com/office/officeart/2005/8/layout/hierarchy2"/>
    <dgm:cxn modelId="{13CF05E9-3E18-4E9E-9C46-55F8B2594688}" srcId="{A5BCA0DB-571C-4A4B-8EF2-1466A80E804D}" destId="{8259BE24-28E1-489A-8674-FF70745136E3}" srcOrd="2" destOrd="0" parTransId="{EBB8C5F7-26AF-42EB-8BFF-3ECBB6B9B9A5}" sibTransId="{3E32B967-AB03-4F13-9A01-FA57387D7E3F}"/>
    <dgm:cxn modelId="{FF1466E9-29CF-4AA5-976B-8BB8A3148CCF}" srcId="{5EF50BA6-DC2F-4023-81B9-486A72F5FCFF}" destId="{0198B515-358E-438F-B479-04D01F56A762}" srcOrd="0" destOrd="0" parTransId="{5AD87481-8108-4B04-8103-E38B7E89AA7A}" sibTransId="{41F8D1C1-02B3-43DE-8451-C5BE6FFE446E}"/>
    <dgm:cxn modelId="{6E6A81EB-5318-4408-BB79-F2005FE3FA21}" type="presOf" srcId="{8FC2D5E9-B6C7-4F9C-A2A3-4B697CCA6725}" destId="{754F27EE-9357-49A9-97F6-3C5B983A15D2}" srcOrd="0" destOrd="0" presId="urn:microsoft.com/office/officeart/2005/8/layout/hierarchy2"/>
    <dgm:cxn modelId="{EC7205ED-4179-4F43-8665-BDCA17CE3F3F}" type="presOf" srcId="{5AD87481-8108-4B04-8103-E38B7E89AA7A}" destId="{04472F08-26C7-4902-BC70-A7087EC9CC81}" srcOrd="1" destOrd="0" presId="urn:microsoft.com/office/officeart/2005/8/layout/hierarchy2"/>
    <dgm:cxn modelId="{98C8ECED-9771-4CBB-B2D2-024B91AA43FF}" srcId="{CEFC94DE-D169-49FB-B799-BD19D9BE4BEF}" destId="{CE48C922-1256-482E-A577-433070C8E2A0}" srcOrd="0" destOrd="0" parTransId="{D6E9A2BF-E425-4B68-8E17-289F6D64A34B}" sibTransId="{B22E8362-CBCC-460B-B931-CE964751AA28}"/>
    <dgm:cxn modelId="{706083EE-507A-415A-A054-63800E1E1903}" type="presOf" srcId="{C5E70B61-4964-4270-8315-174D9F160047}" destId="{BF1233A9-BA6D-457E-BF31-1A548F180CEA}" srcOrd="1" destOrd="0" presId="urn:microsoft.com/office/officeart/2005/8/layout/hierarchy2"/>
    <dgm:cxn modelId="{AA16A3EE-777B-4708-B640-3E59711A2272}" type="presOf" srcId="{EBB8C5F7-26AF-42EB-8BFF-3ECBB6B9B9A5}" destId="{F4237F60-8376-4747-BB21-EAD69179E884}" srcOrd="0" destOrd="0" presId="urn:microsoft.com/office/officeart/2005/8/layout/hierarchy2"/>
    <dgm:cxn modelId="{BD2BEBF5-71E7-43AB-9D09-D20D6944D368}" type="presOf" srcId="{3A57EF23-BAF2-4585-8B97-14583426E69A}" destId="{22BB70FB-00B4-4E0E-9E30-AAC816FB1D0E}" srcOrd="0" destOrd="0" presId="urn:microsoft.com/office/officeart/2005/8/layout/hierarchy2"/>
    <dgm:cxn modelId="{4C19D0FA-F0D8-44BB-BF49-457C65DC241A}" type="presOf" srcId="{23538AA9-515E-427C-B196-D6D3F26EEFC7}" destId="{288F4C85-B0B1-4F63-98AA-23FFC32C1C3C}" srcOrd="1" destOrd="0" presId="urn:microsoft.com/office/officeart/2005/8/layout/hierarchy2"/>
    <dgm:cxn modelId="{0D53D8FF-CCEB-4772-98E9-1D46FD6DA0E4}" type="presOf" srcId="{6E0331CE-3613-4CEB-B6AB-AE595E113E8E}" destId="{B41E0192-9E63-4018-B69A-79C13C2590ED}" srcOrd="0" destOrd="0" presId="urn:microsoft.com/office/officeart/2005/8/layout/hierarchy2"/>
    <dgm:cxn modelId="{0E1DDFD4-D9A1-4600-95E8-BC94ACBF67BE}" type="presParOf" srcId="{59A182EF-E0FD-4FF1-B8C0-A67D8ED3F2B7}" destId="{E8CB124D-2AA2-48EC-80E0-96D1C38B4287}" srcOrd="0" destOrd="0" presId="urn:microsoft.com/office/officeart/2005/8/layout/hierarchy2"/>
    <dgm:cxn modelId="{82DB4009-4ADE-46E5-B1C3-196DEA21B01C}" type="presParOf" srcId="{E8CB124D-2AA2-48EC-80E0-96D1C38B4287}" destId="{35964C2B-854B-40BF-8B1F-519DEB1E0C3B}" srcOrd="0" destOrd="0" presId="urn:microsoft.com/office/officeart/2005/8/layout/hierarchy2"/>
    <dgm:cxn modelId="{E2BDDE81-FA5F-4C5E-AD0B-1940C2793034}" type="presParOf" srcId="{E8CB124D-2AA2-48EC-80E0-96D1C38B4287}" destId="{9A464B87-A424-4634-B9AF-36F855B7C30F}" srcOrd="1" destOrd="0" presId="urn:microsoft.com/office/officeart/2005/8/layout/hierarchy2"/>
    <dgm:cxn modelId="{876E00E9-F6EE-4F48-85DF-90EDBDBCA536}" type="presParOf" srcId="{9A464B87-A424-4634-B9AF-36F855B7C30F}" destId="{D9FA1659-1EF6-46CD-B641-FFE5866E7F63}" srcOrd="0" destOrd="0" presId="urn:microsoft.com/office/officeart/2005/8/layout/hierarchy2"/>
    <dgm:cxn modelId="{E3EBA1FF-EBAD-462A-B605-1E651DB7228D}" type="presParOf" srcId="{D9FA1659-1EF6-46CD-B641-FFE5866E7F63}" destId="{7A9D1AAE-1DA5-44CF-9E80-EC7CCDBFD193}" srcOrd="0" destOrd="0" presId="urn:microsoft.com/office/officeart/2005/8/layout/hierarchy2"/>
    <dgm:cxn modelId="{8D894AB4-7B88-47C7-942B-850BC7B2F300}" type="presParOf" srcId="{9A464B87-A424-4634-B9AF-36F855B7C30F}" destId="{A004CD16-70BD-41FD-B1FA-0CE5E11389B2}" srcOrd="1" destOrd="0" presId="urn:microsoft.com/office/officeart/2005/8/layout/hierarchy2"/>
    <dgm:cxn modelId="{C1FF341C-8803-4C93-8A2A-3B2875A4B39F}" type="presParOf" srcId="{A004CD16-70BD-41FD-B1FA-0CE5E11389B2}" destId="{51890705-38FC-4234-BFEB-FB93FB5E90D8}" srcOrd="0" destOrd="0" presId="urn:microsoft.com/office/officeart/2005/8/layout/hierarchy2"/>
    <dgm:cxn modelId="{DAE33472-A2A1-4E9A-8259-69A0B71FAEAB}" type="presParOf" srcId="{A004CD16-70BD-41FD-B1FA-0CE5E11389B2}" destId="{9EF0832A-4536-49EC-AF85-1599754E8B34}" srcOrd="1" destOrd="0" presId="urn:microsoft.com/office/officeart/2005/8/layout/hierarchy2"/>
    <dgm:cxn modelId="{818B325F-44BE-4E3B-8DC2-821A9D702334}" type="presParOf" srcId="{9EF0832A-4536-49EC-AF85-1599754E8B34}" destId="{2ADBFAA2-497F-4D37-B2A0-C22FAAB335A6}" srcOrd="0" destOrd="0" presId="urn:microsoft.com/office/officeart/2005/8/layout/hierarchy2"/>
    <dgm:cxn modelId="{9143B105-96EF-4411-A513-AEA429043A01}" type="presParOf" srcId="{2ADBFAA2-497F-4D37-B2A0-C22FAAB335A6}" destId="{288F4C85-B0B1-4F63-98AA-23FFC32C1C3C}" srcOrd="0" destOrd="0" presId="urn:microsoft.com/office/officeart/2005/8/layout/hierarchy2"/>
    <dgm:cxn modelId="{01102878-8522-4D50-8AFF-F3D4253F85F5}" type="presParOf" srcId="{9EF0832A-4536-49EC-AF85-1599754E8B34}" destId="{132CF8D8-DA38-49B5-B237-ECD3C9B00D5D}" srcOrd="1" destOrd="0" presId="urn:microsoft.com/office/officeart/2005/8/layout/hierarchy2"/>
    <dgm:cxn modelId="{9A05EEB7-5C16-4E93-A74B-65CF88F5DDFE}" type="presParOf" srcId="{132CF8D8-DA38-49B5-B237-ECD3C9B00D5D}" destId="{CCBF6B98-EA9C-426B-A49B-28FDA138735F}" srcOrd="0" destOrd="0" presId="urn:microsoft.com/office/officeart/2005/8/layout/hierarchy2"/>
    <dgm:cxn modelId="{8893FE1C-C0D1-48DA-A5E7-D65B13B75E02}" type="presParOf" srcId="{132CF8D8-DA38-49B5-B237-ECD3C9B00D5D}" destId="{1969EBCF-FAD1-4BEA-8E54-A8479C7DB1A8}" srcOrd="1" destOrd="0" presId="urn:microsoft.com/office/officeart/2005/8/layout/hierarchy2"/>
    <dgm:cxn modelId="{0011931C-A503-4033-B303-6DF75268BFB1}" type="presParOf" srcId="{1969EBCF-FAD1-4BEA-8E54-A8479C7DB1A8}" destId="{8654C1AB-4959-40FE-998D-2D7537300782}" srcOrd="0" destOrd="0" presId="urn:microsoft.com/office/officeart/2005/8/layout/hierarchy2"/>
    <dgm:cxn modelId="{EBD579F3-3C51-4CE6-96F8-6447028EBA79}" type="presParOf" srcId="{8654C1AB-4959-40FE-998D-2D7537300782}" destId="{DE716CDB-96A6-4EBF-9A6D-B9BB1DDD6662}" srcOrd="0" destOrd="0" presId="urn:microsoft.com/office/officeart/2005/8/layout/hierarchy2"/>
    <dgm:cxn modelId="{D4C6221E-4696-4B8E-8409-085D373C3126}" type="presParOf" srcId="{1969EBCF-FAD1-4BEA-8E54-A8479C7DB1A8}" destId="{364BEF4B-DBE3-4F01-8403-4A33C333088D}" srcOrd="1" destOrd="0" presId="urn:microsoft.com/office/officeart/2005/8/layout/hierarchy2"/>
    <dgm:cxn modelId="{FB486880-62C4-4B9C-B706-D0B49E448138}" type="presParOf" srcId="{364BEF4B-DBE3-4F01-8403-4A33C333088D}" destId="{555A7227-A8A0-44DC-BC2E-DCFE62D9BCBC}" srcOrd="0" destOrd="0" presId="urn:microsoft.com/office/officeart/2005/8/layout/hierarchy2"/>
    <dgm:cxn modelId="{E2FC0A6C-D7A5-4269-AB35-123B6748887D}" type="presParOf" srcId="{364BEF4B-DBE3-4F01-8403-4A33C333088D}" destId="{D395EEB6-8804-4959-B27A-0B1B69519D00}" srcOrd="1" destOrd="0" presId="urn:microsoft.com/office/officeart/2005/8/layout/hierarchy2"/>
    <dgm:cxn modelId="{0A6ED9CC-57A6-4ACE-B68E-6A3017601715}" type="presParOf" srcId="{9A464B87-A424-4634-B9AF-36F855B7C30F}" destId="{6E0F4A58-4901-499D-9DDB-51EEB91B9868}" srcOrd="2" destOrd="0" presId="urn:microsoft.com/office/officeart/2005/8/layout/hierarchy2"/>
    <dgm:cxn modelId="{C2CCCC73-9572-4324-91A2-62F9AC36C73E}" type="presParOf" srcId="{6E0F4A58-4901-499D-9DDB-51EEB91B9868}" destId="{F9CB898B-B98D-4B7B-8CF1-8DB28A6AE2CA}" srcOrd="0" destOrd="0" presId="urn:microsoft.com/office/officeart/2005/8/layout/hierarchy2"/>
    <dgm:cxn modelId="{6C952BA1-0084-4E27-9512-B5B635B95DBD}" type="presParOf" srcId="{9A464B87-A424-4634-B9AF-36F855B7C30F}" destId="{40A838AD-43A5-44AE-9F6D-A1E21565D7F9}" srcOrd="3" destOrd="0" presId="urn:microsoft.com/office/officeart/2005/8/layout/hierarchy2"/>
    <dgm:cxn modelId="{3AFF09AB-ACEC-4CE1-B20B-5A54F78CEF62}" type="presParOf" srcId="{40A838AD-43A5-44AE-9F6D-A1E21565D7F9}" destId="{D38749B7-E848-4CD2-A76A-EDAE6F7B171A}" srcOrd="0" destOrd="0" presId="urn:microsoft.com/office/officeart/2005/8/layout/hierarchy2"/>
    <dgm:cxn modelId="{CCA4980E-F3FC-4DC2-88C0-6B6FD1F73120}" type="presParOf" srcId="{40A838AD-43A5-44AE-9F6D-A1E21565D7F9}" destId="{7D08F503-4CAB-4C38-9CD4-BA7F123F221C}" srcOrd="1" destOrd="0" presId="urn:microsoft.com/office/officeart/2005/8/layout/hierarchy2"/>
    <dgm:cxn modelId="{DD540BC6-3082-4FFD-9344-AACA1300E2E0}" type="presParOf" srcId="{7D08F503-4CAB-4C38-9CD4-BA7F123F221C}" destId="{F9980E1A-5807-4E6B-A49E-F4E62EFFDF1C}" srcOrd="0" destOrd="0" presId="urn:microsoft.com/office/officeart/2005/8/layout/hierarchy2"/>
    <dgm:cxn modelId="{11A97E51-9F91-4782-8C9C-A70B65D7014C}" type="presParOf" srcId="{F9980E1A-5807-4E6B-A49E-F4E62EFFDF1C}" destId="{B53935AF-9742-4372-AEF4-5100F4C281D4}" srcOrd="0" destOrd="0" presId="urn:microsoft.com/office/officeart/2005/8/layout/hierarchy2"/>
    <dgm:cxn modelId="{35C2CF43-E8B5-4355-A224-B34C3EB5A6A5}" type="presParOf" srcId="{7D08F503-4CAB-4C38-9CD4-BA7F123F221C}" destId="{B7703283-0FD8-4CD1-A3A7-5DFA6816D586}" srcOrd="1" destOrd="0" presId="urn:microsoft.com/office/officeart/2005/8/layout/hierarchy2"/>
    <dgm:cxn modelId="{39134653-B482-4F90-88A3-93332F5D1544}" type="presParOf" srcId="{B7703283-0FD8-4CD1-A3A7-5DFA6816D586}" destId="{B7165B35-BD74-4D77-8538-D6CC40F56B33}" srcOrd="0" destOrd="0" presId="urn:microsoft.com/office/officeart/2005/8/layout/hierarchy2"/>
    <dgm:cxn modelId="{A1E52926-B81D-401D-9420-F29C94C28295}" type="presParOf" srcId="{B7703283-0FD8-4CD1-A3A7-5DFA6816D586}" destId="{85AD70FB-9C32-4483-973C-4101997BC4FE}" srcOrd="1" destOrd="0" presId="urn:microsoft.com/office/officeart/2005/8/layout/hierarchy2"/>
    <dgm:cxn modelId="{E18DDF65-5E40-4586-9C27-16418B136314}" type="presParOf" srcId="{7D08F503-4CAB-4C38-9CD4-BA7F123F221C}" destId="{CE962846-0139-44FA-9FD1-3D6BA983AD96}" srcOrd="2" destOrd="0" presId="urn:microsoft.com/office/officeart/2005/8/layout/hierarchy2"/>
    <dgm:cxn modelId="{4C2B8AAC-29A4-408F-974F-CF24A9047299}" type="presParOf" srcId="{CE962846-0139-44FA-9FD1-3D6BA983AD96}" destId="{BF1233A9-BA6D-457E-BF31-1A548F180CEA}" srcOrd="0" destOrd="0" presId="urn:microsoft.com/office/officeart/2005/8/layout/hierarchy2"/>
    <dgm:cxn modelId="{A80AF534-C1ED-4BDB-A758-B9B7B59D51D0}" type="presParOf" srcId="{7D08F503-4CAB-4C38-9CD4-BA7F123F221C}" destId="{100C2932-41EB-4324-9CE4-5C62C5FDB222}" srcOrd="3" destOrd="0" presId="urn:microsoft.com/office/officeart/2005/8/layout/hierarchy2"/>
    <dgm:cxn modelId="{A3FFA9D9-60C6-4067-963C-5D8668C21EDB}" type="presParOf" srcId="{100C2932-41EB-4324-9CE4-5C62C5FDB222}" destId="{51C1BAC4-29BF-4EDB-A88C-F288EEABCBB1}" srcOrd="0" destOrd="0" presId="urn:microsoft.com/office/officeart/2005/8/layout/hierarchy2"/>
    <dgm:cxn modelId="{697FEDD2-30BF-4D3D-8862-2BF674839E93}" type="presParOf" srcId="{100C2932-41EB-4324-9CE4-5C62C5FDB222}" destId="{68FBF777-B5F8-46D8-A981-EB9E0DB8A71F}" srcOrd="1" destOrd="0" presId="urn:microsoft.com/office/officeart/2005/8/layout/hierarchy2"/>
    <dgm:cxn modelId="{6071AF47-B392-4D5E-BC64-C02F43E45175}" type="presParOf" srcId="{9A464B87-A424-4634-B9AF-36F855B7C30F}" destId="{F4237F60-8376-4747-BB21-EAD69179E884}" srcOrd="4" destOrd="0" presId="urn:microsoft.com/office/officeart/2005/8/layout/hierarchy2"/>
    <dgm:cxn modelId="{2AA3767E-B073-4547-842E-E34B8DDAA55B}" type="presParOf" srcId="{F4237F60-8376-4747-BB21-EAD69179E884}" destId="{21817E66-7723-4C17-834B-CE410D773F37}" srcOrd="0" destOrd="0" presId="urn:microsoft.com/office/officeart/2005/8/layout/hierarchy2"/>
    <dgm:cxn modelId="{A60951A6-D968-4275-92AF-BED7F5B8BD19}" type="presParOf" srcId="{9A464B87-A424-4634-B9AF-36F855B7C30F}" destId="{B5A53768-D02E-4E65-BA89-A03F18A63416}" srcOrd="5" destOrd="0" presId="urn:microsoft.com/office/officeart/2005/8/layout/hierarchy2"/>
    <dgm:cxn modelId="{EAB399D1-27AA-483F-A95B-6B31BA4AF413}" type="presParOf" srcId="{B5A53768-D02E-4E65-BA89-A03F18A63416}" destId="{899C420D-E565-46B9-994D-1817FD30A754}" srcOrd="0" destOrd="0" presId="urn:microsoft.com/office/officeart/2005/8/layout/hierarchy2"/>
    <dgm:cxn modelId="{78BBE24C-0C31-4E82-B63D-7FB7A28E56CF}" type="presParOf" srcId="{B5A53768-D02E-4E65-BA89-A03F18A63416}" destId="{08BAA731-AF37-43C5-9377-A5194D563E13}" srcOrd="1" destOrd="0" presId="urn:microsoft.com/office/officeart/2005/8/layout/hierarchy2"/>
    <dgm:cxn modelId="{D614BACB-D577-4E62-9BB6-D1B4E750C08E}" type="presParOf" srcId="{08BAA731-AF37-43C5-9377-A5194D563E13}" destId="{B41E0192-9E63-4018-B69A-79C13C2590ED}" srcOrd="0" destOrd="0" presId="urn:microsoft.com/office/officeart/2005/8/layout/hierarchy2"/>
    <dgm:cxn modelId="{AF7E95D2-52D3-4C65-87ED-8E8C53CF114F}" type="presParOf" srcId="{B41E0192-9E63-4018-B69A-79C13C2590ED}" destId="{0B8523AE-DC24-46B5-B564-E338768070B2}" srcOrd="0" destOrd="0" presId="urn:microsoft.com/office/officeart/2005/8/layout/hierarchy2"/>
    <dgm:cxn modelId="{0CAE8185-B48D-4960-B595-7D7EE1F53144}" type="presParOf" srcId="{08BAA731-AF37-43C5-9377-A5194D563E13}" destId="{A92C08D8-3933-4203-8C29-8D1300538FE4}" srcOrd="1" destOrd="0" presId="urn:microsoft.com/office/officeart/2005/8/layout/hierarchy2"/>
    <dgm:cxn modelId="{F0BC5E5C-7868-4410-8FC1-301735C20AC5}" type="presParOf" srcId="{A92C08D8-3933-4203-8C29-8D1300538FE4}" destId="{A423E540-AE7F-426F-80C8-9F9BCBF0D686}" srcOrd="0" destOrd="0" presId="urn:microsoft.com/office/officeart/2005/8/layout/hierarchy2"/>
    <dgm:cxn modelId="{1339DAFD-AB0B-4097-91CE-0DC873293903}" type="presParOf" srcId="{A92C08D8-3933-4203-8C29-8D1300538FE4}" destId="{4D3DA65A-3CFA-4EE9-8249-C2D782C91566}" srcOrd="1" destOrd="0" presId="urn:microsoft.com/office/officeart/2005/8/layout/hierarchy2"/>
    <dgm:cxn modelId="{BFE2F6F3-97D1-4709-9B6E-00D8A4DF3A51}" type="presParOf" srcId="{4D3DA65A-3CFA-4EE9-8249-C2D782C91566}" destId="{F13F5675-E098-47ED-A78C-0B4CF07C7EB1}" srcOrd="0" destOrd="0" presId="urn:microsoft.com/office/officeart/2005/8/layout/hierarchy2"/>
    <dgm:cxn modelId="{61CF27E9-4DB2-438D-B1D1-854DAEA59D8C}" type="presParOf" srcId="{F13F5675-E098-47ED-A78C-0B4CF07C7EB1}" destId="{04472F08-26C7-4902-BC70-A7087EC9CC81}" srcOrd="0" destOrd="0" presId="urn:microsoft.com/office/officeart/2005/8/layout/hierarchy2"/>
    <dgm:cxn modelId="{EDB77E3B-7ABB-4CA4-9634-0D390F8C7DA4}" type="presParOf" srcId="{4D3DA65A-3CFA-4EE9-8249-C2D782C91566}" destId="{0801D134-9ACC-4899-9C44-ABD55305DB46}" srcOrd="1" destOrd="0" presId="urn:microsoft.com/office/officeart/2005/8/layout/hierarchy2"/>
    <dgm:cxn modelId="{E6E8318F-E662-45D0-9A89-C65DF4059FCC}" type="presParOf" srcId="{0801D134-9ACC-4899-9C44-ABD55305DB46}" destId="{ABC0B6BD-E491-4127-803A-3A0B5D75E411}" srcOrd="0" destOrd="0" presId="urn:microsoft.com/office/officeart/2005/8/layout/hierarchy2"/>
    <dgm:cxn modelId="{A43C15A3-ABC5-4C50-97A5-19AED2CAB277}" type="presParOf" srcId="{0801D134-9ACC-4899-9C44-ABD55305DB46}" destId="{61A79CED-4B72-478F-8722-94418774ABE0}" srcOrd="1" destOrd="0" presId="urn:microsoft.com/office/officeart/2005/8/layout/hierarchy2"/>
    <dgm:cxn modelId="{F86AA5DF-3D43-47D9-8911-2F0392032018}" type="presParOf" srcId="{08BAA731-AF37-43C5-9377-A5194D563E13}" destId="{22BB70FB-00B4-4E0E-9E30-AAC816FB1D0E}" srcOrd="2" destOrd="0" presId="urn:microsoft.com/office/officeart/2005/8/layout/hierarchy2"/>
    <dgm:cxn modelId="{FE68749B-9407-4BB5-9B3F-8546EA97D374}" type="presParOf" srcId="{22BB70FB-00B4-4E0E-9E30-AAC816FB1D0E}" destId="{FE6AE03C-EFF5-4391-8E6F-1F65BEC8882A}" srcOrd="0" destOrd="0" presId="urn:microsoft.com/office/officeart/2005/8/layout/hierarchy2"/>
    <dgm:cxn modelId="{B25980A1-C9D8-4706-B776-E46F0DEF16A3}" type="presParOf" srcId="{08BAA731-AF37-43C5-9377-A5194D563E13}" destId="{B85FAD62-44B0-486D-BF8F-7EF3764F9FC2}" srcOrd="3" destOrd="0" presId="urn:microsoft.com/office/officeart/2005/8/layout/hierarchy2"/>
    <dgm:cxn modelId="{E1947F51-6D7F-40E4-A666-D6F807C0B799}" type="presParOf" srcId="{B85FAD62-44B0-486D-BF8F-7EF3764F9FC2}" destId="{754F27EE-9357-49A9-97F6-3C5B983A15D2}" srcOrd="0" destOrd="0" presId="urn:microsoft.com/office/officeart/2005/8/layout/hierarchy2"/>
    <dgm:cxn modelId="{FDC4BACD-3C2E-425A-BC67-6A29CC373E78}" type="presParOf" srcId="{B85FAD62-44B0-486D-BF8F-7EF3764F9FC2}" destId="{393DCCC0-FA83-4061-B7F3-CB26DA56B368}" srcOrd="1" destOrd="0" presId="urn:microsoft.com/office/officeart/2005/8/layout/hierarchy2"/>
    <dgm:cxn modelId="{B558E233-92B7-4D13-9839-95852202A72D}" type="presParOf" srcId="{393DCCC0-FA83-4061-B7F3-CB26DA56B368}" destId="{5E3DBC56-2924-4E3E-86E3-A7235D9469A5}" srcOrd="0" destOrd="0" presId="urn:microsoft.com/office/officeart/2005/8/layout/hierarchy2"/>
    <dgm:cxn modelId="{3E6E726A-3F62-40FB-85D8-0A80957283B6}" type="presParOf" srcId="{5E3DBC56-2924-4E3E-86E3-A7235D9469A5}" destId="{D057EAD0-5B91-4B23-B056-A4DDB40CC6A4}" srcOrd="0" destOrd="0" presId="urn:microsoft.com/office/officeart/2005/8/layout/hierarchy2"/>
    <dgm:cxn modelId="{E6D1B0E2-97E0-4ED5-8D1F-51F3670CC97D}" type="presParOf" srcId="{393DCCC0-FA83-4061-B7F3-CB26DA56B368}" destId="{9B5C1C18-BA28-41DF-98D3-52BC4DCB44B8}" srcOrd="1" destOrd="0" presId="urn:microsoft.com/office/officeart/2005/8/layout/hierarchy2"/>
    <dgm:cxn modelId="{8C3607B4-D0A6-4CE2-B338-A024342373C9}" type="presParOf" srcId="{9B5C1C18-BA28-41DF-98D3-52BC4DCB44B8}" destId="{B6878216-B344-47A6-820C-75A0E713AA4B}" srcOrd="0" destOrd="0" presId="urn:microsoft.com/office/officeart/2005/8/layout/hierarchy2"/>
    <dgm:cxn modelId="{CB8D33D8-1F8A-45EA-9082-CA82573A85A7}" type="presParOf" srcId="{9B5C1C18-BA28-41DF-98D3-52BC4DCB44B8}" destId="{3B604C2E-A43B-4B26-9A00-7B384E442CF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64C2B-854B-40BF-8B1F-519DEB1E0C3B}">
      <dsp:nvSpPr>
        <dsp:cNvPr id="0" name=""/>
        <dsp:cNvSpPr/>
      </dsp:nvSpPr>
      <dsp:spPr>
        <a:xfrm>
          <a:off x="2566" y="1226972"/>
          <a:ext cx="1015703" cy="507851"/>
        </a:xfrm>
        <a:prstGeom prst="roundRect">
          <a:avLst>
            <a:gd name="adj" fmla="val 10000"/>
          </a:avLst>
        </a:prstGeom>
        <a:solidFill>
          <a:schemeClr val="tx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solidFill>
                <a:schemeClr val="bg1"/>
              </a:solidFill>
              <a:latin typeface="+mj-ea"/>
              <a:ea typeface="+mj-ea"/>
            </a:rPr>
            <a:t>흡연</a:t>
          </a:r>
        </a:p>
      </dsp:txBody>
      <dsp:txXfrm>
        <a:off x="17440" y="1241846"/>
        <a:ext cx="985955" cy="478103"/>
      </dsp:txXfrm>
    </dsp:sp>
    <dsp:sp modelId="{D9FA1659-1EF6-46CD-B641-FFE5866E7F63}">
      <dsp:nvSpPr>
        <dsp:cNvPr id="0" name=""/>
        <dsp:cNvSpPr/>
      </dsp:nvSpPr>
      <dsp:spPr>
        <a:xfrm rot="17024728">
          <a:off x="576927" y="908839"/>
          <a:ext cx="1157784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1157784" y="9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1126874" y="889640"/>
        <a:ext cx="57889" cy="57889"/>
      </dsp:txXfrm>
    </dsp:sp>
    <dsp:sp modelId="{51890705-38FC-4234-BFEB-FB93FB5E90D8}">
      <dsp:nvSpPr>
        <dsp:cNvPr id="0" name=""/>
        <dsp:cNvSpPr/>
      </dsp:nvSpPr>
      <dsp:spPr>
        <a:xfrm>
          <a:off x="1293369" y="102346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1" kern="1200" dirty="0">
              <a:latin typeface="+mj-ea"/>
              <a:ea typeface="+mj-ea"/>
            </a:rPr>
            <a:t>혈액순환 장애</a:t>
          </a:r>
        </a:p>
      </dsp:txBody>
      <dsp:txXfrm>
        <a:off x="1308243" y="117220"/>
        <a:ext cx="985955" cy="478103"/>
      </dsp:txXfrm>
    </dsp:sp>
    <dsp:sp modelId="{2ADBFAA2-497F-4D37-B2A0-C22FAAB335A6}">
      <dsp:nvSpPr>
        <dsp:cNvPr id="0" name=""/>
        <dsp:cNvSpPr/>
      </dsp:nvSpPr>
      <dsp:spPr>
        <a:xfrm rot="21562280">
          <a:off x="2309063" y="344915"/>
          <a:ext cx="293500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293500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2448476" y="347324"/>
        <a:ext cx="14675" cy="14675"/>
      </dsp:txXfrm>
    </dsp:sp>
    <dsp:sp modelId="{CCBF6B98-EA9C-426B-A49B-28FDA138735F}">
      <dsp:nvSpPr>
        <dsp:cNvPr id="0" name=""/>
        <dsp:cNvSpPr/>
      </dsp:nvSpPr>
      <dsp:spPr>
        <a:xfrm>
          <a:off x="2602555" y="99126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+mj-ea"/>
              <a:ea typeface="+mj-ea"/>
            </a:rPr>
            <a:t>디스크에 산소 및 영양공급저하</a:t>
          </a:r>
        </a:p>
      </dsp:txBody>
      <dsp:txXfrm>
        <a:off x="2617429" y="114000"/>
        <a:ext cx="985955" cy="478103"/>
      </dsp:txXfrm>
    </dsp:sp>
    <dsp:sp modelId="{8654C1AB-4959-40FE-998D-2D7537300782}">
      <dsp:nvSpPr>
        <dsp:cNvPr id="0" name=""/>
        <dsp:cNvSpPr/>
      </dsp:nvSpPr>
      <dsp:spPr>
        <a:xfrm rot="8588">
          <a:off x="3618258" y="343572"/>
          <a:ext cx="213433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213433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719639" y="347982"/>
        <a:ext cx="10671" cy="10671"/>
      </dsp:txXfrm>
    </dsp:sp>
    <dsp:sp modelId="{555A7227-A8A0-44DC-BC2E-DCFE62D9BCBC}">
      <dsp:nvSpPr>
        <dsp:cNvPr id="0" name=""/>
        <dsp:cNvSpPr/>
      </dsp:nvSpPr>
      <dsp:spPr>
        <a:xfrm>
          <a:off x="3831691" y="99659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디스크 퇴행 </a:t>
          </a:r>
          <a:br>
            <a:rPr lang="en-US" altLang="ko-KR" sz="1000" b="1" kern="1200" dirty="0">
              <a:latin typeface="+mj-ea"/>
              <a:ea typeface="+mj-ea"/>
            </a:rPr>
          </a:br>
          <a:r>
            <a:rPr lang="ko-KR" altLang="en-US" sz="1000" b="1" kern="1200" dirty="0">
              <a:latin typeface="+mj-ea"/>
              <a:ea typeface="+mj-ea"/>
            </a:rPr>
            <a:t>가속화</a:t>
          </a:r>
        </a:p>
      </dsp:txBody>
      <dsp:txXfrm>
        <a:off x="3846565" y="114533"/>
        <a:ext cx="985955" cy="478103"/>
      </dsp:txXfrm>
    </dsp:sp>
    <dsp:sp modelId="{6E0F4A58-4901-499D-9DDB-51EEB91B9868}">
      <dsp:nvSpPr>
        <dsp:cNvPr id="0" name=""/>
        <dsp:cNvSpPr/>
      </dsp:nvSpPr>
      <dsp:spPr>
        <a:xfrm rot="21530073">
          <a:off x="1018193" y="1463670"/>
          <a:ext cx="735635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735635" y="9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1367620" y="1455026"/>
        <a:ext cx="36781" cy="36781"/>
      </dsp:txXfrm>
    </dsp:sp>
    <dsp:sp modelId="{D38749B7-E848-4CD2-A76A-EDAE6F7B171A}">
      <dsp:nvSpPr>
        <dsp:cNvPr id="0" name=""/>
        <dsp:cNvSpPr/>
      </dsp:nvSpPr>
      <dsp:spPr>
        <a:xfrm>
          <a:off x="1753752" y="1212010"/>
          <a:ext cx="1108097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1" kern="1200" dirty="0">
              <a:latin typeface="+mj-ea"/>
              <a:ea typeface="+mj-ea"/>
            </a:rPr>
            <a:t>콜라겐 파괴</a:t>
          </a:r>
          <a:r>
            <a:rPr lang="en-US" altLang="ko-KR" sz="1050" b="1" kern="1200" dirty="0">
              <a:latin typeface="+mj-ea"/>
              <a:ea typeface="+mj-ea"/>
            </a:rPr>
            <a:t>, </a:t>
          </a:r>
          <a:r>
            <a:rPr lang="ko-KR" altLang="en-US" sz="1050" b="1" kern="1200" dirty="0">
              <a:latin typeface="+mj-ea"/>
              <a:ea typeface="+mj-ea"/>
            </a:rPr>
            <a:t>칼슘 </a:t>
          </a:r>
          <a:r>
            <a:rPr lang="en-US" altLang="ko-KR" sz="1050" b="1" kern="1200" dirty="0">
              <a:latin typeface="+mj-ea"/>
              <a:ea typeface="+mj-ea"/>
            </a:rPr>
            <a:t>/ </a:t>
          </a:r>
          <a:r>
            <a:rPr lang="ko-KR" altLang="en-US" sz="1050" b="1" kern="1200" dirty="0">
              <a:latin typeface="+mj-ea"/>
              <a:ea typeface="+mj-ea"/>
            </a:rPr>
            <a:t>미네랄 감소</a:t>
          </a:r>
        </a:p>
      </dsp:txBody>
      <dsp:txXfrm>
        <a:off x="1768626" y="1226884"/>
        <a:ext cx="1078349" cy="478103"/>
      </dsp:txXfrm>
    </dsp:sp>
    <dsp:sp modelId="{F9980E1A-5807-4E6B-A49E-F4E62EFFDF1C}">
      <dsp:nvSpPr>
        <dsp:cNvPr id="0" name=""/>
        <dsp:cNvSpPr/>
      </dsp:nvSpPr>
      <dsp:spPr>
        <a:xfrm rot="20494351">
          <a:off x="2835378" y="1292995"/>
          <a:ext cx="1032530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1032530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325830" y="1276929"/>
        <a:ext cx="51626" cy="51626"/>
      </dsp:txXfrm>
    </dsp:sp>
    <dsp:sp modelId="{B7165B35-BD74-4D77-8538-D6CC40F56B33}">
      <dsp:nvSpPr>
        <dsp:cNvPr id="0" name=""/>
        <dsp:cNvSpPr/>
      </dsp:nvSpPr>
      <dsp:spPr>
        <a:xfrm>
          <a:off x="3841437" y="885622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혈관 및 뼈 형성 방해</a:t>
          </a:r>
        </a:p>
      </dsp:txBody>
      <dsp:txXfrm>
        <a:off x="3856311" y="900496"/>
        <a:ext cx="985955" cy="478103"/>
      </dsp:txXfrm>
    </dsp:sp>
    <dsp:sp modelId="{CE962846-0139-44FA-9FD1-3D6BA983AD96}">
      <dsp:nvSpPr>
        <dsp:cNvPr id="0" name=""/>
        <dsp:cNvSpPr/>
      </dsp:nvSpPr>
      <dsp:spPr>
        <a:xfrm rot="807520">
          <a:off x="2848019" y="1573404"/>
          <a:ext cx="1007248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1007248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326462" y="1557970"/>
        <a:ext cx="50362" cy="50362"/>
      </dsp:txXfrm>
    </dsp:sp>
    <dsp:sp modelId="{51C1BAC4-29BF-4EDB-A88C-F288EEABCBB1}">
      <dsp:nvSpPr>
        <dsp:cNvPr id="0" name=""/>
        <dsp:cNvSpPr/>
      </dsp:nvSpPr>
      <dsp:spPr>
        <a:xfrm>
          <a:off x="3841437" y="1446440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골다공증 유발</a:t>
          </a:r>
        </a:p>
      </dsp:txBody>
      <dsp:txXfrm>
        <a:off x="3856311" y="1461314"/>
        <a:ext cx="985955" cy="478103"/>
      </dsp:txXfrm>
    </dsp:sp>
    <dsp:sp modelId="{F4237F60-8376-4747-BB21-EAD69179E884}">
      <dsp:nvSpPr>
        <dsp:cNvPr id="0" name=""/>
        <dsp:cNvSpPr/>
      </dsp:nvSpPr>
      <dsp:spPr>
        <a:xfrm rot="4846964">
          <a:off x="517180" y="2060109"/>
          <a:ext cx="1193321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1193321" y="9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1084008" y="2040022"/>
        <a:ext cx="59666" cy="59666"/>
      </dsp:txXfrm>
    </dsp:sp>
    <dsp:sp modelId="{899C420D-E565-46B9-994D-1817FD30A754}">
      <dsp:nvSpPr>
        <dsp:cNvPr id="0" name=""/>
        <dsp:cNvSpPr/>
      </dsp:nvSpPr>
      <dsp:spPr>
        <a:xfrm>
          <a:off x="1209414" y="2404886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1" kern="1200" dirty="0" err="1">
              <a:latin typeface="+mj-ea"/>
              <a:ea typeface="+mj-ea"/>
            </a:rPr>
            <a:t>폐기능</a:t>
          </a:r>
          <a:r>
            <a:rPr lang="ko-KR" altLang="en-US" sz="1050" b="1" kern="1200" dirty="0">
              <a:latin typeface="+mj-ea"/>
              <a:ea typeface="+mj-ea"/>
            </a:rPr>
            <a:t> 저하</a:t>
          </a:r>
        </a:p>
      </dsp:txBody>
      <dsp:txXfrm>
        <a:off x="1224288" y="2419760"/>
        <a:ext cx="985955" cy="478103"/>
      </dsp:txXfrm>
    </dsp:sp>
    <dsp:sp modelId="{B41E0192-9E63-4018-B69A-79C13C2590ED}">
      <dsp:nvSpPr>
        <dsp:cNvPr id="0" name=""/>
        <dsp:cNvSpPr/>
      </dsp:nvSpPr>
      <dsp:spPr>
        <a:xfrm rot="18442012">
          <a:off x="2139044" y="2475036"/>
          <a:ext cx="437938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437938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2347064" y="2473834"/>
        <a:ext cx="21896" cy="21896"/>
      </dsp:txXfrm>
    </dsp:sp>
    <dsp:sp modelId="{A423E540-AE7F-426F-80C8-9F9BCBF0D686}">
      <dsp:nvSpPr>
        <dsp:cNvPr id="0" name=""/>
        <dsp:cNvSpPr/>
      </dsp:nvSpPr>
      <dsp:spPr>
        <a:xfrm>
          <a:off x="2490909" y="2056828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+mj-ea"/>
              <a:ea typeface="+mj-ea"/>
            </a:rPr>
            <a:t>운동부족</a:t>
          </a:r>
        </a:p>
      </dsp:txBody>
      <dsp:txXfrm>
        <a:off x="2505783" y="2071702"/>
        <a:ext cx="985955" cy="478103"/>
      </dsp:txXfrm>
    </dsp:sp>
    <dsp:sp modelId="{F13F5675-E098-47ED-A78C-0B4CF07C7EB1}">
      <dsp:nvSpPr>
        <dsp:cNvPr id="0" name=""/>
        <dsp:cNvSpPr/>
      </dsp:nvSpPr>
      <dsp:spPr>
        <a:xfrm rot="21456027">
          <a:off x="3506460" y="2293751"/>
          <a:ext cx="346633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346633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671111" y="2294831"/>
        <a:ext cx="17331" cy="17331"/>
      </dsp:txXfrm>
    </dsp:sp>
    <dsp:sp modelId="{ABC0B6BD-E491-4127-803A-3A0B5D75E411}">
      <dsp:nvSpPr>
        <dsp:cNvPr id="0" name=""/>
        <dsp:cNvSpPr/>
      </dsp:nvSpPr>
      <dsp:spPr>
        <a:xfrm>
          <a:off x="3852941" y="1997272"/>
          <a:ext cx="1015703" cy="597936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근력약화</a:t>
          </a:r>
          <a:r>
            <a:rPr lang="en-US" altLang="ko-KR" sz="1000" b="1" kern="1200" dirty="0">
              <a:latin typeface="+mj-ea"/>
              <a:ea typeface="+mj-ea"/>
            </a:rPr>
            <a:t>/</a:t>
          </a:r>
          <a:r>
            <a:rPr lang="ko-KR" altLang="en-US" sz="1000" b="1" kern="1200" dirty="0">
              <a:latin typeface="+mj-ea"/>
              <a:ea typeface="+mj-ea"/>
            </a:rPr>
            <a:t>디스크 영양 공급방해</a:t>
          </a:r>
        </a:p>
      </dsp:txBody>
      <dsp:txXfrm>
        <a:off x="3870454" y="2014785"/>
        <a:ext cx="980677" cy="562910"/>
      </dsp:txXfrm>
    </dsp:sp>
    <dsp:sp modelId="{22BB70FB-00B4-4E0E-9E30-AAC816FB1D0E}">
      <dsp:nvSpPr>
        <dsp:cNvPr id="0" name=""/>
        <dsp:cNvSpPr/>
      </dsp:nvSpPr>
      <dsp:spPr>
        <a:xfrm rot="2594665">
          <a:off x="2173235" y="2779955"/>
          <a:ext cx="382097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382097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2354732" y="2780149"/>
        <a:ext cx="19104" cy="19104"/>
      </dsp:txXfrm>
    </dsp:sp>
    <dsp:sp modelId="{754F27EE-9357-49A9-97F6-3C5B983A15D2}">
      <dsp:nvSpPr>
        <dsp:cNvPr id="0" name=""/>
        <dsp:cNvSpPr/>
      </dsp:nvSpPr>
      <dsp:spPr>
        <a:xfrm>
          <a:off x="2503451" y="2666666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+mj-ea"/>
              <a:ea typeface="+mj-ea"/>
            </a:rPr>
            <a:t>천식 등 잦은   기침 유발</a:t>
          </a:r>
        </a:p>
      </dsp:txBody>
      <dsp:txXfrm>
        <a:off x="2518325" y="2681540"/>
        <a:ext cx="985955" cy="478103"/>
      </dsp:txXfrm>
    </dsp:sp>
    <dsp:sp modelId="{5E3DBC56-2924-4E3E-86E3-A7235D9469A5}">
      <dsp:nvSpPr>
        <dsp:cNvPr id="0" name=""/>
        <dsp:cNvSpPr/>
      </dsp:nvSpPr>
      <dsp:spPr>
        <a:xfrm rot="21424218">
          <a:off x="3518937" y="2902328"/>
          <a:ext cx="333275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333275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677243" y="2903743"/>
        <a:ext cx="16663" cy="16663"/>
      </dsp:txXfrm>
    </dsp:sp>
    <dsp:sp modelId="{B6878216-B344-47A6-820C-75A0E713AA4B}">
      <dsp:nvSpPr>
        <dsp:cNvPr id="0" name=""/>
        <dsp:cNvSpPr/>
      </dsp:nvSpPr>
      <dsp:spPr>
        <a:xfrm>
          <a:off x="3851995" y="2657702"/>
          <a:ext cx="1015703" cy="491710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디스크 내 압력증가</a:t>
          </a:r>
          <a:r>
            <a:rPr lang="en-US" altLang="ko-KR" sz="1000" b="1" kern="1200" dirty="0">
              <a:latin typeface="+mj-ea"/>
              <a:ea typeface="+mj-ea"/>
            </a:rPr>
            <a:t>,</a:t>
          </a:r>
          <a:r>
            <a:rPr lang="ko-KR" altLang="en-US" sz="1000" b="1" kern="1200" dirty="0">
              <a:latin typeface="+mj-ea"/>
              <a:ea typeface="+mj-ea"/>
            </a:rPr>
            <a:t>디스크 파열</a:t>
          </a:r>
        </a:p>
      </dsp:txBody>
      <dsp:txXfrm>
        <a:off x="3866397" y="2672104"/>
        <a:ext cx="986899" cy="462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0.77337</cdr:x>
      <cdr:y>0.9071</cdr:y>
    </cdr:from>
    <cdr:to>
      <cdr:x>0.90603</cdr:x>
      <cdr:y>0.9953</cdr:y>
    </cdr:to>
    <cdr:sp macro="" textlink="">
      <cdr:nvSpPr>
        <cdr:cNvPr id="2" name="사각형: 둥근 모서리 1">
          <a:extLst xmlns:a="http://schemas.openxmlformats.org/drawingml/2006/main">
            <a:ext uri="{FF2B5EF4-FFF2-40B4-BE49-F238E27FC236}">
              <a16:creationId xmlns:a16="http://schemas.microsoft.com/office/drawing/2014/main" id="{7C6AD547-C51B-43E6-A741-D27364BE9CAB}"/>
            </a:ext>
          </a:extLst>
        </cdr:cNvPr>
        <cdr:cNvSpPr/>
      </cdr:nvSpPr>
      <cdr:spPr>
        <a:xfrm xmlns:a="http://schemas.openxmlformats.org/drawingml/2006/main">
          <a:off x="2665269" y="3278659"/>
          <a:ext cx="457200" cy="318803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0.40753</cdr:x>
      <cdr:y>0.13822</cdr:y>
    </cdr:from>
    <cdr:to>
      <cdr:x>0.71347</cdr:x>
      <cdr:y>0.25557</cdr:y>
    </cdr:to>
    <cdr:sp macro="" textlink="">
      <cdr:nvSpPr>
        <cdr:cNvPr id="4" name="TextBox 59">
          <a:extLst xmlns:a="http://schemas.openxmlformats.org/drawingml/2006/main">
            <a:ext uri="{FF2B5EF4-FFF2-40B4-BE49-F238E27FC236}">
              <a16:creationId xmlns:a16="http://schemas.microsoft.com/office/drawing/2014/main" id="{019D8D88-15ED-435D-BBF6-83C1097B762C}"/>
            </a:ext>
          </a:extLst>
        </cdr:cNvPr>
        <cdr:cNvSpPr txBox="1"/>
      </cdr:nvSpPr>
      <cdr:spPr>
        <a:xfrm xmlns:a="http://schemas.openxmlformats.org/drawingml/2006/main">
          <a:off x="3218321" y="471281"/>
          <a:ext cx="2416046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그때 그때 대응한다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0.2545</cdr:x>
      <cdr:y>0.56232</cdr:y>
    </cdr:from>
    <cdr:to>
      <cdr:x>0.55967</cdr:x>
      <cdr:y>0.71894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443FF0E-77B6-12B0-DB9C-117AEFAC4359}"/>
            </a:ext>
          </a:extLst>
        </cdr:cNvPr>
        <cdr:cNvSpPr txBox="1"/>
      </cdr:nvSpPr>
      <cdr:spPr>
        <a:xfrm xmlns:a="http://schemas.openxmlformats.org/drawingml/2006/main">
          <a:off x="898773" y="1539360"/>
          <a:ext cx="1077705" cy="4287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b="1" dirty="0">
              <a:solidFill>
                <a:schemeClr val="bg1"/>
              </a:solidFill>
            </a:rPr>
            <a:t>35.4% </a:t>
          </a:r>
          <a:endParaRPr lang="ko-KR" altLang="en-US" sz="2000" b="1" dirty="0">
            <a:solidFill>
              <a:schemeClr val="bg1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0.53289</cdr:x>
      <cdr:y>0.03172</cdr:y>
    </cdr:from>
    <cdr:to>
      <cdr:x>0.74967</cdr:x>
      <cdr:y>0.84186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39766143-072E-3F4E-0613-C0C1B2E71F47}"/>
            </a:ext>
          </a:extLst>
        </cdr:cNvPr>
        <cdr:cNvSpPr/>
      </cdr:nvSpPr>
      <cdr:spPr>
        <a:xfrm xmlns:a="http://schemas.openxmlformats.org/drawingml/2006/main">
          <a:off x="2630413" y="81490"/>
          <a:ext cx="1070009" cy="208114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7ABAB-17B9-4B4B-B613-86E542502E0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C9711-A6D2-4122-9019-729448309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4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C9711-A6D2-4122-9019-7294483099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8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0EDF8-0DE1-6344-50E2-F814A36B2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00F754-F687-3B74-D994-A3F1A7336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E095D-283A-91F4-AAB4-B14C093A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F0CB4-5B72-807B-9706-0E0FD6CB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6498BC-C72E-466C-E9A6-7508CB0E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2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08BBD-C99B-445C-7DB9-C18CA1D7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31C500-6445-2156-52E4-302BB6F78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0583B-4551-C295-C9C0-977552CA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1300D-6A84-FDD4-4E9E-49672D7D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7BD27-B2B3-580B-C226-4981E12E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9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FC756A-662D-9F81-96B9-D7A2D5527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1DB1A8-B1EC-8B9B-E3DF-7885447AD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26106-6DFF-BFD8-C9EC-C114ABD4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9A607-867B-CB8F-C803-F711B619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C741E-A2AC-4525-A6BB-49190344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6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002A1-38DA-FC18-AA3D-2DF3B1EA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89AF1-6F6B-1690-8E13-23DC7F6A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2DDCC-1FE0-88A8-4895-13E75EC9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1A1CA3-2A51-3A18-89CC-EC2238E5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25417-C025-F02D-335E-75CA996E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8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7481-367D-7ADA-34D0-E557CE28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5ADBF9-2DC8-C51C-39BE-0E2E4B2C6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FE7FB-09A1-6B8B-131F-F04D7200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74010-00ED-E409-7AAB-AB517EBC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CF48E-C796-18C1-4966-390A14D0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3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DC63E-CD69-1F02-71BA-E76BA3C4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5EB07-7BEC-D14E-9222-5302E1FAA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E4F996-D2BF-322F-9F1B-E82B96D85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A811F-00EB-D59F-D8BA-030B3CF3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7F714-50D7-1B61-BA52-DB8353BF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953EC-DA9C-75F8-3213-BB9A9F78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44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8BAF3-6F63-EF87-FEA2-020E9332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39C7F-891B-9CF6-A16A-BD47E336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C95B4-BBAE-5707-2B16-761747647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690D8A-3A1D-564C-2626-3803758E5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8412EF-8E27-F417-9F20-B66E63C6C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B37EE7-F025-F670-1071-37883713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B48AED-3D42-1370-005C-20B5D3CB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5D6E87-1199-2A19-F0ED-EF577985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9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57046-96F7-25DD-07DA-D18395B6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32962C-F0A2-D6E3-4EA5-A2BF4908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A3989E-FCAE-CDBA-78E9-64F136E19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69D52C-A83A-BF3A-FD65-3BE826F5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4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5691F9-952A-98DD-9A33-CFC242E0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189DEB-BB69-361A-A8B2-C33EB5C9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A1A6B-2098-F93A-D05A-D89262FA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3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60048-4223-80E1-CBE8-94C2D3E7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D6C27-AB83-C2D7-8354-21D48D8DC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709340-3E90-0A8E-8D6F-6D57330A6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4C43B5-D9B8-A9B7-0596-E7E141B9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B173A2-7DCF-D904-46ED-50FE961F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FC6F53-55DC-2E37-7BBC-C540FE3F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4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A1455-A204-448E-5DF8-0A90623B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4A9F02-66CF-D4CF-E174-B9D988919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419C33-5ED2-BD7F-C3C2-8AFDDBF81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AF4F31-42DD-DF05-A5D2-FEB1518C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57C774-2630-6196-8894-DB408FB9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D1F041-7CA5-19AC-C956-E27942C8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7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560E2E-970A-A518-5AA8-3C03705B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6A200-04B3-EE37-5420-C57F1395A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89AC4-82E9-6C62-FB3D-040C92EB6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5AF96-FC93-48AC-ADD6-DF926B9513F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8EBA46-71DB-3471-A8FC-176A2F3E1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A5E38-2874-4471-7053-A3F76007D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0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7" Type="http://schemas.openxmlformats.org/officeDocument/2006/relationships/chart" Target="../charts/chart22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microsoft.com/office/2007/relationships/hdphoto" Target="../media/hdphoto5.wdp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4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0.png"/><Relationship Id="rId18" Type="http://schemas.openxmlformats.org/officeDocument/2006/relationships/image" Target="../media/image41.png"/><Relationship Id="rId3" Type="http://schemas.openxmlformats.org/officeDocument/2006/relationships/image" Target="../media/image23.png"/><Relationship Id="rId21" Type="http://schemas.openxmlformats.org/officeDocument/2006/relationships/image" Target="../media/image43.png"/><Relationship Id="rId7" Type="http://schemas.openxmlformats.org/officeDocument/2006/relationships/image" Target="../media/image27.png"/><Relationship Id="rId12" Type="http://schemas.openxmlformats.org/officeDocument/2006/relationships/image" Target="../media/image49.png"/><Relationship Id="rId17" Type="http://schemas.openxmlformats.org/officeDocument/2006/relationships/image" Target="../media/image36.png"/><Relationship Id="rId25" Type="http://schemas.openxmlformats.org/officeDocument/2006/relationships/image" Target="../media/image31.png"/><Relationship Id="rId2" Type="http://schemas.openxmlformats.org/officeDocument/2006/relationships/image" Target="../media/image38.png"/><Relationship Id="rId16" Type="http://schemas.openxmlformats.org/officeDocument/2006/relationships/image" Target="../media/image5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8.png"/><Relationship Id="rId24" Type="http://schemas.openxmlformats.org/officeDocument/2006/relationships/image" Target="../media/image45.png"/><Relationship Id="rId5" Type="http://schemas.microsoft.com/office/2007/relationships/hdphoto" Target="../media/hdphoto5.wdp"/><Relationship Id="rId15" Type="http://schemas.openxmlformats.org/officeDocument/2006/relationships/image" Target="../media/image52.png"/><Relationship Id="rId23" Type="http://schemas.openxmlformats.org/officeDocument/2006/relationships/image" Target="../media/image40.png"/><Relationship Id="rId10" Type="http://schemas.openxmlformats.org/officeDocument/2006/relationships/image" Target="../media/image33.png"/><Relationship Id="rId19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51.png"/><Relationship Id="rId2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2.png"/><Relationship Id="rId7" Type="http://schemas.openxmlformats.org/officeDocument/2006/relationships/chart" Target="../charts/chart6.xml"/><Relationship Id="rId12" Type="http://schemas.microsoft.com/office/2007/relationships/diagramDrawing" Target="../diagrams/drawing1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11" Type="http://schemas.openxmlformats.org/officeDocument/2006/relationships/diagramColors" Target="../diagrams/colors1.xml"/><Relationship Id="rId5" Type="http://schemas.openxmlformats.org/officeDocument/2006/relationships/image" Target="../media/image1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hart" Target="../charts/chart8.xml"/><Relationship Id="rId7" Type="http://schemas.microsoft.com/office/2007/relationships/hdphoto" Target="../media/hdphoto3.wdp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1FEB8D0-04A3-4EE1-8D01-036E706010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E9EAE9-3DE0-48F8-88BA-B6ED06D3698A}"/>
              </a:ext>
            </a:extLst>
          </p:cNvPr>
          <p:cNvSpPr/>
          <p:nvPr/>
        </p:nvSpPr>
        <p:spPr>
          <a:xfrm>
            <a:off x="1062361" y="2086535"/>
            <a:ext cx="10067278" cy="2684929"/>
          </a:xfrm>
          <a:prstGeom prst="roundRect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척추병원 환자 특성에 따른 재발 여부</a:t>
            </a:r>
            <a:endParaRPr lang="ko-KR" altLang="en-US" sz="3600" b="0" dirty="0">
              <a:effectLst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예측 모델 개발과</a:t>
            </a:r>
            <a:endParaRPr lang="ko-KR" altLang="en-US" sz="3600" b="0" dirty="0">
              <a:effectLst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환자 이탈 방지 전략을 통한 수익 증대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920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0DE4C12-1408-42D8-9659-7CD6492EC0EB}"/>
              </a:ext>
            </a:extLst>
          </p:cNvPr>
          <p:cNvGrpSpPr/>
          <p:nvPr/>
        </p:nvGrpSpPr>
        <p:grpSpPr>
          <a:xfrm>
            <a:off x="2070623" y="5967383"/>
            <a:ext cx="8043024" cy="717980"/>
            <a:chOff x="225372" y="6007221"/>
            <a:chExt cx="11733529" cy="71798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C05D461-713D-4A6C-AA5C-E09F4E0C9722}"/>
                </a:ext>
              </a:extLst>
            </p:cNvPr>
            <p:cNvSpPr/>
            <p:nvPr/>
          </p:nvSpPr>
          <p:spPr>
            <a:xfrm>
              <a:off x="237222" y="6139330"/>
              <a:ext cx="11721678" cy="453762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A483941-A4CA-B1DA-0868-B76B7AE252D3}"/>
                </a:ext>
              </a:extLst>
            </p:cNvPr>
            <p:cNvSpPr/>
            <p:nvPr/>
          </p:nvSpPr>
          <p:spPr>
            <a:xfrm>
              <a:off x="225372" y="6007221"/>
              <a:ext cx="11733529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이에 따라</a:t>
              </a:r>
              <a:r>
                <a:rPr lang="en-US" altLang="ko-KR" dirty="0">
                  <a:solidFill>
                    <a:srgbClr val="505267"/>
                  </a:solidFill>
                </a:rPr>
                <a:t>, </a:t>
              </a:r>
              <a:r>
                <a:rPr lang="ko-KR" altLang="en-US" dirty="0">
                  <a:solidFill>
                    <a:srgbClr val="505267"/>
                  </a:solidFill>
                </a:rPr>
                <a:t>방문 수요가 많은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직장인들의 재방문에 대한 개선책</a:t>
              </a:r>
              <a:r>
                <a:rPr lang="ko-KR" altLang="en-US" dirty="0">
                  <a:solidFill>
                    <a:srgbClr val="505267"/>
                  </a:solidFill>
                </a:rPr>
                <a:t>이 필요함</a:t>
              </a:r>
              <a:r>
                <a:rPr lang="en-US" altLang="ko-KR" dirty="0">
                  <a:solidFill>
                    <a:srgbClr val="505267"/>
                  </a:solidFill>
                </a:rPr>
                <a:t> </a:t>
              </a:r>
              <a:endParaRPr lang="ko-KR" altLang="en-US" dirty="0">
                <a:solidFill>
                  <a:srgbClr val="505267"/>
                </a:solidFill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0A7C4E-7B0D-831E-52B5-9AD3C9DF606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F81029-1102-24FA-01ED-602EF17A1D4F}"/>
              </a:ext>
            </a:extLst>
          </p:cNvPr>
          <p:cNvSpPr txBox="1"/>
          <p:nvPr/>
        </p:nvSpPr>
        <p:spPr>
          <a:xfrm>
            <a:off x="434652" y="207871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분석 결과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023226-6D70-B8B6-A177-C45D9D6AE06D}"/>
              </a:ext>
            </a:extLst>
          </p:cNvPr>
          <p:cNvSpPr/>
          <p:nvPr/>
        </p:nvSpPr>
        <p:spPr>
          <a:xfrm>
            <a:off x="225372" y="1888086"/>
            <a:ext cx="11733527" cy="3839066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DA2B0E6-2ED4-EC6D-6A43-21B242746B0B}"/>
              </a:ext>
            </a:extLst>
          </p:cNvPr>
          <p:cNvCxnSpPr>
            <a:cxnSpLocks/>
          </p:cNvCxnSpPr>
          <p:nvPr/>
        </p:nvCxnSpPr>
        <p:spPr>
          <a:xfrm>
            <a:off x="6096000" y="2088745"/>
            <a:ext cx="0" cy="353669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2167578-F9E5-7E82-3AE6-C86378629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449108"/>
              </p:ext>
            </p:extLst>
          </p:nvPr>
        </p:nvGraphicFramePr>
        <p:xfrm>
          <a:off x="550021" y="4639382"/>
          <a:ext cx="5221330" cy="101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859634912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3301453019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3725455301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65845110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787159013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2792389405"/>
                    </a:ext>
                  </a:extLst>
                </a:gridCol>
              </a:tblGrid>
              <a:tr h="327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총 방문자수 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합계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94333"/>
                  </a:ext>
                </a:extLst>
              </a:tr>
              <a:tr h="31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방문자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465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574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1,629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301596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방문자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24.8%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30.6%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14.5%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86.9%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849714"/>
                  </a:ext>
                </a:extLst>
              </a:tr>
            </a:tbl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97302A16-4A99-A1B8-A6AA-9B89506B6C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673408"/>
              </p:ext>
            </p:extLst>
          </p:nvPr>
        </p:nvGraphicFramePr>
        <p:xfrm>
          <a:off x="645772" y="1843177"/>
          <a:ext cx="5145427" cy="2484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509BD3A3-94EC-C148-2C58-3DBF715962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239320"/>
              </p:ext>
            </p:extLst>
          </p:nvPr>
        </p:nvGraphicFramePr>
        <p:xfrm>
          <a:off x="6690647" y="1882881"/>
          <a:ext cx="4577118" cy="2484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D7CFAFF-D6F0-49E3-1CDC-31B8229BF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19722"/>
              </p:ext>
            </p:extLst>
          </p:nvPr>
        </p:nvGraphicFramePr>
        <p:xfrm>
          <a:off x="6513975" y="4642766"/>
          <a:ext cx="5026949" cy="99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829">
                  <a:extLst>
                    <a:ext uri="{9D8B030D-6E8A-4147-A177-3AD203B41FA5}">
                      <a16:colId xmlns:a16="http://schemas.microsoft.com/office/drawing/2014/main" val="2859634912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3301453019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3725455301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65845110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787159013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2792389405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2654355834"/>
                    </a:ext>
                  </a:extLst>
                </a:gridCol>
              </a:tblGrid>
              <a:tr h="29974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사무직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자영업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무직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학생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주부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94333"/>
                  </a:ext>
                </a:extLst>
              </a:tr>
              <a:tr h="34585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직업 빈도 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442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169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163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134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1,021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9301596"/>
                  </a:ext>
                </a:extLst>
              </a:tr>
              <a:tr h="34585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직업 비율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30.20%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11.50%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11.20%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9.20%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7.7%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69.7%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58497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DD357D-E96B-3CA1-1CC1-0870213D98A2}"/>
              </a:ext>
            </a:extLst>
          </p:cNvPr>
          <p:cNvSpPr txBox="1"/>
          <p:nvPr/>
        </p:nvSpPr>
        <p:spPr>
          <a:xfrm>
            <a:off x="550021" y="4408173"/>
            <a:ext cx="3038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※ </a:t>
            </a:r>
            <a:r>
              <a:rPr lang="ko-KR" altLang="en-US" sz="1100" dirty="0"/>
              <a:t>총 환자 수 </a:t>
            </a:r>
            <a:r>
              <a:rPr lang="en-US" altLang="ko-KR" sz="1100" dirty="0"/>
              <a:t>: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Helvetica Neue"/>
              </a:rPr>
              <a:t>1875 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Helvetica Neue"/>
              </a:rPr>
              <a:t>명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244C87-1427-4E3B-9A57-7B3D46EAFA0A}"/>
              </a:ext>
            </a:extLst>
          </p:cNvPr>
          <p:cNvSpPr/>
          <p:nvPr/>
        </p:nvSpPr>
        <p:spPr>
          <a:xfrm>
            <a:off x="4978399" y="5264727"/>
            <a:ext cx="792952" cy="360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06441F-B5E5-460F-B2F6-7E0EDC7B01FD}"/>
              </a:ext>
            </a:extLst>
          </p:cNvPr>
          <p:cNvSpPr/>
          <p:nvPr/>
        </p:nvSpPr>
        <p:spPr>
          <a:xfrm>
            <a:off x="7435273" y="4647854"/>
            <a:ext cx="692727" cy="97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190438-FF96-443C-91DA-C8907D825F25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환자들의 방문 연령대와 직업들을 분석한 결과</a:t>
            </a:r>
            <a:r>
              <a:rPr lang="en-US" altLang="ko-KR" b="1" dirty="0"/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0070C0"/>
                </a:solidFill>
              </a:rPr>
              <a:t>20~50</a:t>
            </a:r>
            <a:r>
              <a:rPr lang="ko-KR" altLang="en-US" b="1" dirty="0">
                <a:solidFill>
                  <a:srgbClr val="0070C0"/>
                </a:solidFill>
              </a:rPr>
              <a:t>대 사이 직장인</a:t>
            </a:r>
            <a:r>
              <a:rPr lang="ko-KR" altLang="en-US" b="1" dirty="0"/>
              <a:t>들의 방문율이 높다는 것을 확인함</a:t>
            </a:r>
          </a:p>
        </p:txBody>
      </p:sp>
    </p:spTree>
    <p:extLst>
      <p:ext uri="{BB962C8B-B14F-4D97-AF65-F5344CB8AC3E}">
        <p14:creationId xmlns:p14="http://schemas.microsoft.com/office/powerpoint/2010/main" val="183785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8F8D75D-043D-5A66-1B84-3F5A95ED413D}"/>
              </a:ext>
            </a:extLst>
          </p:cNvPr>
          <p:cNvSpPr/>
          <p:nvPr/>
        </p:nvSpPr>
        <p:spPr>
          <a:xfrm>
            <a:off x="332950" y="1762859"/>
            <a:ext cx="11526102" cy="4310435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12001EB8-F0B7-6217-4F18-144E33B1ADBA}"/>
              </a:ext>
            </a:extLst>
          </p:cNvPr>
          <p:cNvGraphicFramePr>
            <a:graphicFrameLocks noGrp="1"/>
          </p:cNvGraphicFramePr>
          <p:nvPr/>
        </p:nvGraphicFramePr>
        <p:xfrm>
          <a:off x="654942" y="4584716"/>
          <a:ext cx="5046616" cy="1078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02">
                  <a:extLst>
                    <a:ext uri="{9D8B030D-6E8A-4147-A177-3AD203B41FA5}">
                      <a16:colId xmlns:a16="http://schemas.microsoft.com/office/drawing/2014/main" val="3010941174"/>
                    </a:ext>
                  </a:extLst>
                </a:gridCol>
                <a:gridCol w="1120896">
                  <a:extLst>
                    <a:ext uri="{9D8B030D-6E8A-4147-A177-3AD203B41FA5}">
                      <a16:colId xmlns:a16="http://schemas.microsoft.com/office/drawing/2014/main" val="3313930140"/>
                    </a:ext>
                  </a:extLst>
                </a:gridCol>
                <a:gridCol w="1381553">
                  <a:extLst>
                    <a:ext uri="{9D8B030D-6E8A-4147-A177-3AD203B41FA5}">
                      <a16:colId xmlns:a16="http://schemas.microsoft.com/office/drawing/2014/main" val="4257095863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338033739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3476255033"/>
                    </a:ext>
                  </a:extLst>
                </a:gridCol>
              </a:tblGrid>
              <a:tr h="35943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고혈압여부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심혈관질환여부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당뇨여부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흡연여부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07124"/>
                  </a:ext>
                </a:extLst>
              </a:tr>
              <a:tr h="359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18.5%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20.5%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34.1%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23.2%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249739"/>
                  </a:ext>
                </a:extLst>
              </a:tr>
              <a:tr h="359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11.7%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10.5%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8.9%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246050"/>
                  </a:ext>
                </a:extLst>
              </a:tr>
            </a:tbl>
          </a:graphicData>
        </a:graphic>
      </p:graphicFrame>
      <p:graphicFrame>
        <p:nvGraphicFramePr>
          <p:cNvPr id="13" name="내용 개체 틀 3">
            <a:extLst>
              <a:ext uri="{FF2B5EF4-FFF2-40B4-BE49-F238E27FC236}">
                <a16:creationId xmlns:a16="http://schemas.microsoft.com/office/drawing/2014/main" id="{B9134083-0BF3-3B75-A83A-98DEB597FF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0646" y="2357156"/>
          <a:ext cx="5539533" cy="1985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42528A68-3464-DB3F-166F-01B6CD7D2FD1}"/>
              </a:ext>
            </a:extLst>
          </p:cNvPr>
          <p:cNvGraphicFramePr/>
          <p:nvPr/>
        </p:nvGraphicFramePr>
        <p:xfrm>
          <a:off x="5620873" y="2120395"/>
          <a:ext cx="5669211" cy="2055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112FFC-2779-AA29-F639-7E971A7CBDBA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42E090-55E2-3AC9-BF74-FFB204AED054}"/>
              </a:ext>
            </a:extLst>
          </p:cNvPr>
          <p:cNvSpPr txBox="1"/>
          <p:nvPr/>
        </p:nvSpPr>
        <p:spPr>
          <a:xfrm>
            <a:off x="434652" y="207871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분석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87263-D61A-60DF-DCEB-BD2D6ACB59F0}"/>
              </a:ext>
            </a:extLst>
          </p:cNvPr>
          <p:cNvSpPr txBox="1"/>
          <p:nvPr/>
        </p:nvSpPr>
        <p:spPr>
          <a:xfrm>
            <a:off x="2015484" y="196841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환자 특성에 따른 재발확률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B6129-AE80-25EA-687A-BE165D9CFDD2}"/>
              </a:ext>
            </a:extLst>
          </p:cNvPr>
          <p:cNvSpPr txBox="1"/>
          <p:nvPr/>
        </p:nvSpPr>
        <p:spPr>
          <a:xfrm>
            <a:off x="7533675" y="1968414"/>
            <a:ext cx="2331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환자 </a:t>
            </a:r>
            <a:r>
              <a:rPr lang="en-US" altLang="ko-KR" sz="1400" b="1" dirty="0"/>
              <a:t>BMI</a:t>
            </a:r>
            <a:r>
              <a:rPr lang="ko-KR" altLang="en-US" sz="1400" b="1" dirty="0"/>
              <a:t>에 따른 재발확률</a:t>
            </a:r>
          </a:p>
        </p:txBody>
      </p:sp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831AB380-DB2C-A110-F615-A7FE78DD2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009169"/>
              </p:ext>
            </p:extLst>
          </p:nvPr>
        </p:nvGraphicFramePr>
        <p:xfrm>
          <a:off x="6189995" y="4580093"/>
          <a:ext cx="3393378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44">
                  <a:extLst>
                    <a:ext uri="{9D8B030D-6E8A-4147-A177-3AD203B41FA5}">
                      <a16:colId xmlns:a16="http://schemas.microsoft.com/office/drawing/2014/main" val="1644963088"/>
                    </a:ext>
                  </a:extLst>
                </a:gridCol>
                <a:gridCol w="2508534">
                  <a:extLst>
                    <a:ext uri="{9D8B030D-6E8A-4147-A177-3AD203B41FA5}">
                      <a16:colId xmlns:a16="http://schemas.microsoft.com/office/drawing/2014/main" val="22463308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독립성 검정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767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귀무가설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각 특성과 재발여부는 독립이다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498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대립가설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각 특성과 재발여부는 독립이 아니다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226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 Value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 0.0 &lt; 0.05 (5%)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0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각 특성과 재발여부는 연관이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2642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E13887-9F58-5E47-8158-F793548FEC38}"/>
              </a:ext>
            </a:extLst>
          </p:cNvPr>
          <p:cNvSpPr txBox="1"/>
          <p:nvPr/>
        </p:nvSpPr>
        <p:spPr>
          <a:xfrm>
            <a:off x="6189994" y="4166848"/>
            <a:ext cx="4917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/>
              <a:t>▼ 각 특성</a:t>
            </a:r>
            <a:r>
              <a:rPr lang="en-US" altLang="ko-KR" sz="1100" dirty="0"/>
              <a:t>(</a:t>
            </a:r>
            <a:r>
              <a:rPr lang="ko-KR" altLang="en-US" sz="1100" dirty="0"/>
              <a:t>고혈압여부</a:t>
            </a:r>
            <a:r>
              <a:rPr lang="en-US" altLang="ko-KR" sz="1100" dirty="0"/>
              <a:t>, </a:t>
            </a:r>
            <a:r>
              <a:rPr lang="ko-KR" altLang="en-US" sz="1100" dirty="0"/>
              <a:t>심혈관질환여부</a:t>
            </a:r>
            <a:r>
              <a:rPr lang="en-US" altLang="ko-KR" sz="1100" dirty="0"/>
              <a:t>, </a:t>
            </a:r>
            <a:r>
              <a:rPr lang="ko-KR" altLang="en-US" sz="1100" dirty="0"/>
              <a:t>당뇨여부</a:t>
            </a:r>
            <a:r>
              <a:rPr lang="en-US" altLang="ko-KR" sz="1100" dirty="0"/>
              <a:t>, </a:t>
            </a:r>
            <a:r>
              <a:rPr lang="ko-KR" altLang="en-US" sz="1100" dirty="0"/>
              <a:t>흡연여부</a:t>
            </a:r>
            <a:r>
              <a:rPr lang="en-US" altLang="ko-KR" sz="1100" dirty="0"/>
              <a:t>, BMI)</a:t>
            </a:r>
            <a:r>
              <a:rPr lang="ko-KR" altLang="en-US" sz="1100" dirty="0"/>
              <a:t>에 따른</a:t>
            </a:r>
            <a:endParaRPr lang="en-US" altLang="ko-KR" sz="1100" dirty="0"/>
          </a:p>
          <a:p>
            <a:pPr latinLnBrk="1"/>
            <a:r>
              <a:rPr lang="en-US" altLang="ko-KR" sz="1100" dirty="0"/>
              <a:t>    </a:t>
            </a:r>
            <a:r>
              <a:rPr lang="ko-KR" altLang="en-US" sz="1100" dirty="0"/>
              <a:t>재발여부의 독립성 검정 </a:t>
            </a:r>
            <a:r>
              <a:rPr lang="en-US" altLang="ko-KR" sz="1100" dirty="0"/>
              <a:t>(Chi² Test)</a:t>
            </a:r>
            <a:endParaRPr lang="ko-KR" altLang="en-US" sz="1100" dirty="0"/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806B4FB5-9782-5F03-228F-63841DDA414C}"/>
              </a:ext>
            </a:extLst>
          </p:cNvPr>
          <p:cNvGraphicFramePr>
            <a:graphicFrameLocks noGrp="1"/>
          </p:cNvGraphicFramePr>
          <p:nvPr/>
        </p:nvGraphicFramePr>
        <p:xfrm>
          <a:off x="9676994" y="4580093"/>
          <a:ext cx="18734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219">
                  <a:extLst>
                    <a:ext uri="{9D8B030D-6E8A-4147-A177-3AD203B41FA5}">
                      <a16:colId xmlns:a16="http://schemas.microsoft.com/office/drawing/2014/main" val="922079990"/>
                    </a:ext>
                  </a:extLst>
                </a:gridCol>
                <a:gridCol w="708212">
                  <a:extLst>
                    <a:ext uri="{9D8B030D-6E8A-4147-A177-3AD203B41FA5}">
                      <a16:colId xmlns:a16="http://schemas.microsoft.com/office/drawing/2014/main" val="271834552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 Value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63353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고혈압여부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5267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심혈관질환여부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9760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당뇨여부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02114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흡연여부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8193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BMI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220184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2BFEB6-7A10-5F4B-0E67-BFDDB53059AD}"/>
              </a:ext>
            </a:extLst>
          </p:cNvPr>
          <p:cNvGrpSpPr/>
          <p:nvPr/>
        </p:nvGrpSpPr>
        <p:grpSpPr>
          <a:xfrm>
            <a:off x="2346350" y="6154259"/>
            <a:ext cx="7687287" cy="641661"/>
            <a:chOff x="1930400" y="6007221"/>
            <a:chExt cx="8310880" cy="71798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EB8BCEA-2D08-02BE-9FC0-97AAC9CC152D}"/>
                </a:ext>
              </a:extLst>
            </p:cNvPr>
            <p:cNvSpPr/>
            <p:nvPr/>
          </p:nvSpPr>
          <p:spPr>
            <a:xfrm>
              <a:off x="1930400" y="6130920"/>
              <a:ext cx="8310880" cy="432878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1140539-DFE1-28CA-24FB-C02887A80E6F}"/>
                </a:ext>
              </a:extLst>
            </p:cNvPr>
            <p:cNvSpPr/>
            <p:nvPr/>
          </p:nvSpPr>
          <p:spPr>
            <a:xfrm>
              <a:off x="2003372" y="6007221"/>
              <a:ext cx="8160811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따라서</a:t>
              </a:r>
              <a:r>
                <a:rPr lang="en-US" altLang="ko-KR" dirty="0">
                  <a:solidFill>
                    <a:srgbClr val="505267"/>
                  </a:solidFill>
                </a:rPr>
                <a:t>,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환자의 지병</a:t>
              </a:r>
              <a:r>
                <a:rPr lang="en-US" altLang="ko-KR" sz="2000" b="1" dirty="0">
                  <a:solidFill>
                    <a:srgbClr val="0070C0"/>
                  </a:solidFill>
                </a:rPr>
                <a:t>,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생활방식에 따른 </a:t>
              </a:r>
              <a:r>
                <a:rPr lang="en-US" altLang="ko-KR" sz="2000" b="1" dirty="0">
                  <a:solidFill>
                    <a:srgbClr val="0070C0"/>
                  </a:solidFill>
                </a:rPr>
                <a:t>Care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서비스 제공</a:t>
              </a:r>
              <a:r>
                <a:rPr lang="ko-KR" altLang="en-US" dirty="0">
                  <a:solidFill>
                    <a:srgbClr val="505267"/>
                  </a:solidFill>
                </a:rPr>
                <a:t>이 필요함</a:t>
              </a:r>
              <a:endParaRPr lang="ko-KR" altLang="en-US" b="1" dirty="0">
                <a:solidFill>
                  <a:srgbClr val="505267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076818-99B0-3F75-813B-245D76B22D2E}"/>
              </a:ext>
            </a:extLst>
          </p:cNvPr>
          <p:cNvCxnSpPr>
            <a:cxnSpLocks/>
          </p:cNvCxnSpPr>
          <p:nvPr/>
        </p:nvCxnSpPr>
        <p:spPr>
          <a:xfrm>
            <a:off x="5947790" y="2159183"/>
            <a:ext cx="0" cy="350384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5B63F8-D819-4B51-9529-403787C1CA85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+mn-ea"/>
              </a:rPr>
              <a:t>환자의 특성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파악 결과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고혈압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당뇨 등의 지병</a:t>
            </a:r>
            <a:r>
              <a:rPr lang="ko-KR" altLang="en-US" b="1" dirty="0">
                <a:latin typeface="+mn-ea"/>
              </a:rPr>
              <a:t>과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흡연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, BMI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같은 요인</a:t>
            </a:r>
            <a:r>
              <a:rPr lang="ko-KR" altLang="en-US" b="1" dirty="0">
                <a:latin typeface="+mn-ea"/>
              </a:rPr>
              <a:t>이 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</a:rPr>
              <a:t>재발여부와 연관이 있다는 것을 확인함</a:t>
            </a:r>
            <a:endParaRPr lang="en-US" altLang="ko-KR" b="1" i="0" u="none" strike="noStrike" dirty="0">
              <a:effectLst/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E6B30D-7A7F-419E-BF89-E4792F26B3AE}"/>
              </a:ext>
            </a:extLst>
          </p:cNvPr>
          <p:cNvSpPr/>
          <p:nvPr/>
        </p:nvSpPr>
        <p:spPr>
          <a:xfrm>
            <a:off x="6224755" y="5629503"/>
            <a:ext cx="3339162" cy="245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4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F07E89D-8C73-E53E-9457-EB92F20B71C9}"/>
              </a:ext>
            </a:extLst>
          </p:cNvPr>
          <p:cNvCxnSpPr>
            <a:cxnSpLocks/>
          </p:cNvCxnSpPr>
          <p:nvPr/>
        </p:nvCxnSpPr>
        <p:spPr>
          <a:xfrm>
            <a:off x="4728584" y="2132288"/>
            <a:ext cx="0" cy="353669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2DED4FF1-7F6A-5C84-CB49-3C42AF771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986349"/>
              </p:ext>
            </p:extLst>
          </p:nvPr>
        </p:nvGraphicFramePr>
        <p:xfrm>
          <a:off x="529221" y="1692838"/>
          <a:ext cx="3711075" cy="273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32C3BCD-6107-A9C1-4238-9AE72B3E6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11605"/>
              </p:ext>
            </p:extLst>
          </p:nvPr>
        </p:nvGraphicFramePr>
        <p:xfrm>
          <a:off x="8023404" y="2486475"/>
          <a:ext cx="3708289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378">
                  <a:extLst>
                    <a:ext uri="{9D8B030D-6E8A-4147-A177-3AD203B41FA5}">
                      <a16:colId xmlns:a16="http://schemas.microsoft.com/office/drawing/2014/main" val="1644963088"/>
                    </a:ext>
                  </a:extLst>
                </a:gridCol>
                <a:gridCol w="2816911">
                  <a:extLst>
                    <a:ext uri="{9D8B030D-6E8A-4147-A177-3AD203B41FA5}">
                      <a16:colId xmlns:a16="http://schemas.microsoft.com/office/drawing/2014/main" val="22463308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독립성 검정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767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귀무가설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연령대 및 성별과 재발여부는 독립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498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대립가설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연령대 및 성별과 재발여부는 독립이 아님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226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 Value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 0.04 &lt; 0.05 (5%)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0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연령대 및 성별과 재발여부는 연관이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26428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3B5DDC9-5633-CFA9-9E8D-610BE9CC16B9}"/>
              </a:ext>
            </a:extLst>
          </p:cNvPr>
          <p:cNvSpPr txBox="1"/>
          <p:nvPr/>
        </p:nvSpPr>
        <p:spPr>
          <a:xfrm>
            <a:off x="8068231" y="3829339"/>
            <a:ext cx="3445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/>
              <a:t>▲ 연령대 및 성별에 따른 재발여부의 독립성 검정 </a:t>
            </a:r>
            <a:endParaRPr lang="en-US" altLang="ko-KR" sz="1100" dirty="0"/>
          </a:p>
          <a:p>
            <a:pPr latinLnBrk="1"/>
            <a:r>
              <a:rPr lang="en-US" altLang="ko-KR" sz="1100" dirty="0"/>
              <a:t>    (Chi² Test)</a:t>
            </a:r>
            <a:endParaRPr lang="ko-KR" altLang="en-US" sz="11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091E2C-E876-17F5-1BE9-F3B46EC17B33}"/>
              </a:ext>
            </a:extLst>
          </p:cNvPr>
          <p:cNvSpPr/>
          <p:nvPr/>
        </p:nvSpPr>
        <p:spPr>
          <a:xfrm>
            <a:off x="225372" y="1859461"/>
            <a:ext cx="11733527" cy="4124778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6E50E6-33F8-467B-8A74-0F188735962E}"/>
              </a:ext>
            </a:extLst>
          </p:cNvPr>
          <p:cNvGrpSpPr/>
          <p:nvPr/>
        </p:nvGrpSpPr>
        <p:grpSpPr>
          <a:xfrm>
            <a:off x="1488704" y="6062191"/>
            <a:ext cx="9206862" cy="737961"/>
            <a:chOff x="2006371" y="6064074"/>
            <a:chExt cx="8652393" cy="73796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26D0F9B-5023-42C8-8DF8-E0329793B90F}"/>
                </a:ext>
              </a:extLst>
            </p:cNvPr>
            <p:cNvSpPr/>
            <p:nvPr/>
          </p:nvSpPr>
          <p:spPr>
            <a:xfrm>
              <a:off x="2087419" y="6064074"/>
              <a:ext cx="8549985" cy="737961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328A4CD-A630-03CE-DEE8-5B57388DD0B6}"/>
                </a:ext>
              </a:extLst>
            </p:cNvPr>
            <p:cNvSpPr/>
            <p:nvPr/>
          </p:nvSpPr>
          <p:spPr>
            <a:xfrm>
              <a:off x="2006371" y="6068181"/>
              <a:ext cx="8652393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병원을 자주 방문 할 수 없는</a:t>
              </a:r>
              <a:r>
                <a:rPr lang="ko-KR" altLang="en-US" dirty="0">
                  <a:solidFill>
                    <a:srgbClr val="0070C0"/>
                  </a:solidFill>
                </a:rPr>
                <a:t> </a:t>
              </a:r>
              <a:endParaRPr lang="en-US" altLang="ko-KR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2000" b="1" dirty="0">
                  <a:solidFill>
                    <a:srgbClr val="0070C0"/>
                  </a:solidFill>
                </a:rPr>
                <a:t>40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대 남성 사무직 환자들의 재발 방지를 위한 </a:t>
              </a:r>
              <a:r>
                <a:rPr lang="en-US" altLang="ko-KR" sz="2000" b="1" dirty="0">
                  <a:solidFill>
                    <a:srgbClr val="0070C0"/>
                  </a:solidFill>
                </a:rPr>
                <a:t>Care Application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 개발</a:t>
              </a:r>
              <a:r>
                <a:rPr lang="ko-KR" altLang="en-US" dirty="0">
                  <a:solidFill>
                    <a:srgbClr val="505267"/>
                  </a:solidFill>
                </a:rPr>
                <a:t>이 필요함 </a:t>
              </a:r>
            </a:p>
          </p:txBody>
        </p:sp>
      </p:grp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81055B9B-5176-E48E-F1F0-212562F34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754323"/>
              </p:ext>
            </p:extLst>
          </p:nvPr>
        </p:nvGraphicFramePr>
        <p:xfrm>
          <a:off x="4854690" y="2056348"/>
          <a:ext cx="3531493" cy="2737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EE8590A5-04AD-7FC8-3BBE-682641000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808748"/>
              </p:ext>
            </p:extLst>
          </p:nvPr>
        </p:nvGraphicFramePr>
        <p:xfrm>
          <a:off x="206180" y="4603799"/>
          <a:ext cx="4607858" cy="137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466E1E-6C21-BF27-ABD4-08D5D5353FC4}"/>
              </a:ext>
            </a:extLst>
          </p:cNvPr>
          <p:cNvSpPr txBox="1"/>
          <p:nvPr/>
        </p:nvSpPr>
        <p:spPr>
          <a:xfrm>
            <a:off x="1058914" y="1859461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연령대 및 성별에 따른 환자 수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5EE5C5E-E76A-662C-DD06-FE24AA8D4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926422"/>
              </p:ext>
            </p:extLst>
          </p:nvPr>
        </p:nvGraphicFramePr>
        <p:xfrm>
          <a:off x="4956219" y="4912414"/>
          <a:ext cx="6775476" cy="95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246">
                  <a:extLst>
                    <a:ext uri="{9D8B030D-6E8A-4147-A177-3AD203B41FA5}">
                      <a16:colId xmlns:a16="http://schemas.microsoft.com/office/drawing/2014/main" val="2859634912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3301453019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3725455301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65845110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787159013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636245511"/>
                    </a:ext>
                  </a:extLst>
                </a:gridCol>
              </a:tblGrid>
              <a:tr h="311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재발환자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대 이하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40</a:t>
                      </a:r>
                      <a:r>
                        <a:rPr lang="ko-KR" altLang="en-US" sz="1200" b="1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60</a:t>
                      </a:r>
                      <a:r>
                        <a:rPr lang="ko-KR" altLang="en-US" sz="1200" dirty="0"/>
                        <a:t>대 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94333"/>
                  </a:ext>
                </a:extLst>
              </a:tr>
              <a:tr h="320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남성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58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301596"/>
                  </a:ext>
                </a:extLst>
              </a:tr>
              <a:tr h="320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89081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01157BE-7C91-4987-4E12-7C9DEAD7F45E}"/>
              </a:ext>
            </a:extLst>
          </p:cNvPr>
          <p:cNvSpPr txBox="1"/>
          <p:nvPr/>
        </p:nvSpPr>
        <p:spPr>
          <a:xfrm>
            <a:off x="1347886" y="4283733"/>
            <a:ext cx="2492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40</a:t>
            </a:r>
            <a:r>
              <a:rPr lang="ko-KR" altLang="en-US" sz="1400" b="1" dirty="0"/>
              <a:t>대 남성 직업 빈도수 </a:t>
            </a:r>
            <a:r>
              <a:rPr lang="en-US" altLang="ko-KR" sz="1400" b="1" dirty="0"/>
              <a:t>Top5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A23F6-8243-13A5-63C3-708F01AAF01F}"/>
              </a:ext>
            </a:extLst>
          </p:cNvPr>
          <p:cNvSpPr txBox="1"/>
          <p:nvPr/>
        </p:nvSpPr>
        <p:spPr>
          <a:xfrm>
            <a:off x="6732208" y="3071037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24.8%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7FCEC-41F9-0BCA-A4B4-416339B86E7D}"/>
              </a:ext>
            </a:extLst>
          </p:cNvPr>
          <p:cNvSpPr txBox="1"/>
          <p:nvPr/>
        </p:nvSpPr>
        <p:spPr>
          <a:xfrm>
            <a:off x="5342979" y="1860950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연령대 별 재발한 환자 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A55E04-EFE2-169D-A6BB-5F46C1D16EF5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B32302-B280-1ADB-74B2-3CC1CFC31924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BA3BE6-764E-7D4B-4834-706C1752CC49}"/>
                </a:ext>
              </a:extLst>
            </p:cNvPr>
            <p:cNvSpPr txBox="1"/>
            <p:nvPr/>
          </p:nvSpPr>
          <p:spPr>
            <a:xfrm>
              <a:off x="434652" y="20787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분석 결과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8AD1AC-6602-42A7-E4A6-2E93003EC65A}"/>
              </a:ext>
            </a:extLst>
          </p:cNvPr>
          <p:cNvSpPr/>
          <p:nvPr/>
        </p:nvSpPr>
        <p:spPr>
          <a:xfrm>
            <a:off x="8331200" y="4902254"/>
            <a:ext cx="1136073" cy="952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99E9C5-269E-4DDF-8A2E-96BF84969687}"/>
              </a:ext>
            </a:extLst>
          </p:cNvPr>
          <p:cNvSpPr/>
          <p:nvPr/>
        </p:nvSpPr>
        <p:spPr>
          <a:xfrm>
            <a:off x="6370372" y="4428001"/>
            <a:ext cx="608624" cy="252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6F676-F1A3-436D-88D2-78DD4677DB5B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수술한 환자들의 특성을 확인 한 결과</a:t>
            </a:r>
            <a:r>
              <a:rPr lang="en-US" altLang="ko-KR" b="1" dirty="0"/>
              <a:t>, </a:t>
            </a:r>
            <a:r>
              <a:rPr lang="ko-KR" altLang="en-US" b="1" dirty="0"/>
              <a:t>전체 환자는 </a:t>
            </a:r>
            <a:r>
              <a:rPr lang="en-US" altLang="ko-KR" b="1" dirty="0">
                <a:solidFill>
                  <a:srgbClr val="0070C0"/>
                </a:solidFill>
              </a:rPr>
              <a:t>40</a:t>
            </a:r>
            <a:r>
              <a:rPr lang="ko-KR" altLang="en-US" b="1" dirty="0">
                <a:solidFill>
                  <a:srgbClr val="0070C0"/>
                </a:solidFill>
              </a:rPr>
              <a:t>대 남성 환자</a:t>
            </a:r>
            <a:r>
              <a:rPr lang="ko-KR" altLang="en-US" b="1" dirty="0"/>
              <a:t>가 가장 많으며</a:t>
            </a:r>
            <a:r>
              <a:rPr lang="en-US" altLang="ko-KR" b="1" dirty="0"/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해당 환자들이 디스크 재발도 가장 많음을 확인 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79CD4-977B-42CD-999F-5D0CDF540C28}"/>
              </a:ext>
            </a:extLst>
          </p:cNvPr>
          <p:cNvSpPr txBox="1"/>
          <p:nvPr/>
        </p:nvSpPr>
        <p:spPr>
          <a:xfrm>
            <a:off x="10915742" y="4648635"/>
            <a:ext cx="845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(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명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0455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F07E89D-8C73-E53E-9457-EB92F20B71C9}"/>
              </a:ext>
            </a:extLst>
          </p:cNvPr>
          <p:cNvCxnSpPr>
            <a:cxnSpLocks/>
          </p:cNvCxnSpPr>
          <p:nvPr/>
        </p:nvCxnSpPr>
        <p:spPr>
          <a:xfrm>
            <a:off x="5600749" y="2030389"/>
            <a:ext cx="0" cy="353669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091E2C-E876-17F5-1BE9-F3B46EC17B33}"/>
              </a:ext>
            </a:extLst>
          </p:cNvPr>
          <p:cNvSpPr/>
          <p:nvPr/>
        </p:nvSpPr>
        <p:spPr>
          <a:xfrm>
            <a:off x="332950" y="1777245"/>
            <a:ext cx="11526102" cy="4115016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5AF279B-C2D9-856A-3750-F3C62CCFE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394781"/>
              </p:ext>
            </p:extLst>
          </p:nvPr>
        </p:nvGraphicFramePr>
        <p:xfrm>
          <a:off x="421883" y="4271887"/>
          <a:ext cx="501823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558">
                  <a:extLst>
                    <a:ext uri="{9D8B030D-6E8A-4147-A177-3AD203B41FA5}">
                      <a16:colId xmlns:a16="http://schemas.microsoft.com/office/drawing/2014/main" val="3010941174"/>
                    </a:ext>
                  </a:extLst>
                </a:gridCol>
                <a:gridCol w="1254558">
                  <a:extLst>
                    <a:ext uri="{9D8B030D-6E8A-4147-A177-3AD203B41FA5}">
                      <a16:colId xmlns:a16="http://schemas.microsoft.com/office/drawing/2014/main" val="3313930140"/>
                    </a:ext>
                  </a:extLst>
                </a:gridCol>
                <a:gridCol w="1254558">
                  <a:extLst>
                    <a:ext uri="{9D8B030D-6E8A-4147-A177-3AD203B41FA5}">
                      <a16:colId xmlns:a16="http://schemas.microsoft.com/office/drawing/2014/main" val="4257095863"/>
                    </a:ext>
                  </a:extLst>
                </a:gridCol>
                <a:gridCol w="1254558">
                  <a:extLst>
                    <a:ext uri="{9D8B030D-6E8A-4147-A177-3AD203B41FA5}">
                      <a16:colId xmlns:a16="http://schemas.microsoft.com/office/drawing/2014/main" val="338033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Test Score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Accuracy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Recall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F1-Score 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80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Decision Tree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0.56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0.59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49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Random Forest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0.33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46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Light Gradient Boosting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0.94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0.52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0.66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196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XG Boosting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0.44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555024"/>
                  </a:ext>
                </a:extLst>
              </a:tr>
            </a:tbl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525E8DE-4664-4C98-A95F-4039F144A66D}"/>
              </a:ext>
            </a:extLst>
          </p:cNvPr>
          <p:cNvGraphicFramePr/>
          <p:nvPr/>
        </p:nvGraphicFramePr>
        <p:xfrm>
          <a:off x="504025" y="1756275"/>
          <a:ext cx="4936090" cy="2568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EF0329-F59D-1868-12BE-36F1ACC596F8}"/>
              </a:ext>
            </a:extLst>
          </p:cNvPr>
          <p:cNvSpPr/>
          <p:nvPr/>
        </p:nvSpPr>
        <p:spPr>
          <a:xfrm>
            <a:off x="421883" y="5056094"/>
            <a:ext cx="5018232" cy="403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85210EA4-CDA9-F1EA-B6BA-A15CCF3F0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747018"/>
              </p:ext>
            </p:extLst>
          </p:nvPr>
        </p:nvGraphicFramePr>
        <p:xfrm>
          <a:off x="5654557" y="3845859"/>
          <a:ext cx="6115560" cy="1768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CB014A-C714-AB51-5A00-1087743C1D11}"/>
              </a:ext>
            </a:extLst>
          </p:cNvPr>
          <p:cNvSpPr txBox="1"/>
          <p:nvPr/>
        </p:nvSpPr>
        <p:spPr>
          <a:xfrm>
            <a:off x="7798176" y="3649679"/>
            <a:ext cx="1828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변수 중요도 </a:t>
            </a:r>
            <a:r>
              <a:rPr lang="en-US" altLang="ko-KR" sz="1600" b="1" dirty="0"/>
              <a:t>Top5</a:t>
            </a:r>
            <a:endParaRPr lang="ko-KR" altLang="en-US" sz="1600" b="1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474E0D4B-A1B5-DC9D-7D66-DBAFD126F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77538"/>
              </p:ext>
            </p:extLst>
          </p:nvPr>
        </p:nvGraphicFramePr>
        <p:xfrm>
          <a:off x="6034578" y="2157004"/>
          <a:ext cx="5185464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488">
                  <a:extLst>
                    <a:ext uri="{9D8B030D-6E8A-4147-A177-3AD203B41FA5}">
                      <a16:colId xmlns:a16="http://schemas.microsoft.com/office/drawing/2014/main" val="1914532367"/>
                    </a:ext>
                  </a:extLst>
                </a:gridCol>
                <a:gridCol w="1728488">
                  <a:extLst>
                    <a:ext uri="{9D8B030D-6E8A-4147-A177-3AD203B41FA5}">
                      <a16:colId xmlns:a16="http://schemas.microsoft.com/office/drawing/2014/main" val="3935766634"/>
                    </a:ext>
                  </a:extLst>
                </a:gridCol>
                <a:gridCol w="1728488">
                  <a:extLst>
                    <a:ext uri="{9D8B030D-6E8A-4147-A177-3AD203B41FA5}">
                      <a16:colId xmlns:a16="http://schemas.microsoft.com/office/drawing/2014/main" val="805227788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 Score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Before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After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21824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316925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0.52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0.68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985995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0.66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0.77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76123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FA585CE-4597-4256-3D08-E23EA38F0B8B}"/>
              </a:ext>
            </a:extLst>
          </p:cNvPr>
          <p:cNvSpPr txBox="1"/>
          <p:nvPr/>
        </p:nvSpPr>
        <p:spPr>
          <a:xfrm>
            <a:off x="6403904" y="1784516"/>
            <a:ext cx="4343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LGBM</a:t>
            </a:r>
            <a:r>
              <a:rPr lang="ko-KR" altLang="en-US" sz="1600" b="1" dirty="0"/>
              <a:t> 모델 </a:t>
            </a:r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튜닝 전 후 비교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71A1192-4406-833D-2C2A-73352FF3D6DE}"/>
              </a:ext>
            </a:extLst>
          </p:cNvPr>
          <p:cNvSpPr/>
          <p:nvPr/>
        </p:nvSpPr>
        <p:spPr>
          <a:xfrm>
            <a:off x="9099175" y="3014447"/>
            <a:ext cx="869577" cy="60585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+</a:t>
            </a:r>
            <a:r>
              <a:rPr lang="en-US" altLang="ko-KR" sz="1400" b="1" dirty="0"/>
              <a:t>17%</a:t>
            </a:r>
            <a:endParaRPr lang="ko-KR" altLang="en-US" sz="1400" b="1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분석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098B8-897E-4314-AFF1-DF21C4176A04}"/>
              </a:ext>
            </a:extLst>
          </p:cNvPr>
          <p:cNvSpPr txBox="1"/>
          <p:nvPr/>
        </p:nvSpPr>
        <p:spPr>
          <a:xfrm>
            <a:off x="5620231" y="5602942"/>
            <a:ext cx="6000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   </a:t>
            </a:r>
            <a:r>
              <a:rPr lang="ko-KR" altLang="en-US" sz="1100" dirty="0"/>
              <a:t>이 외 사용된 설명변수</a:t>
            </a:r>
            <a:r>
              <a:rPr lang="en-US" altLang="ko-KR" sz="1100" dirty="0"/>
              <a:t>: </a:t>
            </a:r>
            <a:r>
              <a:rPr lang="ko-KR" altLang="en-US" sz="1100" dirty="0"/>
              <a:t>연령</a:t>
            </a:r>
            <a:r>
              <a:rPr lang="en-US" altLang="ko-KR" sz="1100" dirty="0"/>
              <a:t>, </a:t>
            </a:r>
            <a:r>
              <a:rPr lang="ko-KR" altLang="en-US" sz="1100" dirty="0"/>
              <a:t>직업</a:t>
            </a:r>
            <a:r>
              <a:rPr lang="en-US" altLang="ko-KR" sz="1100" dirty="0"/>
              <a:t>, BMI, </a:t>
            </a:r>
            <a:r>
              <a:rPr lang="ko-KR" altLang="en-US" sz="1100" dirty="0"/>
              <a:t>환자통증정도</a:t>
            </a:r>
            <a:r>
              <a:rPr lang="en-US" altLang="ko-KR" sz="1100" dirty="0"/>
              <a:t>, </a:t>
            </a:r>
            <a:r>
              <a:rPr lang="ko-KR" altLang="en-US" sz="1100" dirty="0"/>
              <a:t>흡연여부</a:t>
            </a:r>
            <a:r>
              <a:rPr lang="en-US" altLang="ko-KR" sz="1100" dirty="0"/>
              <a:t>, </a:t>
            </a:r>
            <a:r>
              <a:rPr lang="ko-KR" altLang="en-US" sz="1100" dirty="0"/>
              <a:t>당뇨여부</a:t>
            </a:r>
            <a:r>
              <a:rPr lang="en-US" altLang="ko-KR" sz="1100" dirty="0"/>
              <a:t>, </a:t>
            </a:r>
            <a:r>
              <a:rPr lang="ko-KR" altLang="en-US" sz="1100" dirty="0"/>
              <a:t>수술시간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C4C9AB-AA11-F131-98E2-366997D8A53B}"/>
              </a:ext>
            </a:extLst>
          </p:cNvPr>
          <p:cNvGrpSpPr/>
          <p:nvPr/>
        </p:nvGrpSpPr>
        <p:grpSpPr>
          <a:xfrm>
            <a:off x="1930400" y="6034333"/>
            <a:ext cx="8310880" cy="729482"/>
            <a:chOff x="1930400" y="6007220"/>
            <a:chExt cx="8310880" cy="73937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D52C22D-2B77-7868-861A-285AF0A87F2B}"/>
                </a:ext>
              </a:extLst>
            </p:cNvPr>
            <p:cNvSpPr/>
            <p:nvPr/>
          </p:nvSpPr>
          <p:spPr>
            <a:xfrm>
              <a:off x="1930400" y="6008633"/>
              <a:ext cx="8310880" cy="737961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341838D-E853-B03F-CAA3-268793594AE0}"/>
                </a:ext>
              </a:extLst>
            </p:cNvPr>
            <p:cNvSpPr/>
            <p:nvPr/>
          </p:nvSpPr>
          <p:spPr>
            <a:xfrm>
              <a:off x="2003372" y="6007220"/>
              <a:ext cx="8160811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505267"/>
                  </a:solidFill>
                </a:rPr>
                <a:t>LGBM </a:t>
              </a:r>
              <a:r>
                <a:rPr lang="ko-KR" altLang="en-US" dirty="0">
                  <a:solidFill>
                    <a:srgbClr val="505267"/>
                  </a:solidFill>
                </a:rPr>
                <a:t>모델로 재발 확률을 계산 후 재발 확률을 구간화 하여 위험도로 사용</a:t>
              </a:r>
              <a:r>
                <a:rPr lang="en-US" altLang="ko-KR" dirty="0">
                  <a:solidFill>
                    <a:srgbClr val="505267"/>
                  </a:solidFill>
                </a:rPr>
                <a:t>,</a:t>
              </a:r>
            </a:p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</a:rPr>
                <a:t>위험도 별 맞춤 </a:t>
              </a:r>
              <a:r>
                <a:rPr lang="en-US" altLang="ko-KR" sz="2000" b="1" dirty="0">
                  <a:solidFill>
                    <a:srgbClr val="0070C0"/>
                  </a:solidFill>
                </a:rPr>
                <a:t>Care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서비스를 제공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998BB5-92FF-0E1B-8681-4C91EFE44D6D}"/>
              </a:ext>
            </a:extLst>
          </p:cNvPr>
          <p:cNvSpPr txBox="1"/>
          <p:nvPr/>
        </p:nvSpPr>
        <p:spPr>
          <a:xfrm>
            <a:off x="9792080" y="4390997"/>
            <a:ext cx="2120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/>
              <a:t>※ Seg Angle: </a:t>
            </a:r>
            <a:r>
              <a:rPr lang="ko-KR" altLang="en-US" sz="1100" dirty="0"/>
              <a:t>척추 각도</a:t>
            </a:r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39B198-D684-4A9A-9E7E-F8C53004BA2F}"/>
              </a:ext>
            </a:extLst>
          </p:cNvPr>
          <p:cNvSpPr txBox="1"/>
          <p:nvPr/>
        </p:nvSpPr>
        <p:spPr>
          <a:xfrm>
            <a:off x="416178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/>
              <a:t>재발 여부를 판별하는 분류모델 구성 결과</a:t>
            </a:r>
            <a:r>
              <a:rPr lang="en-US" altLang="ko-KR" sz="1800" b="1" dirty="0"/>
              <a:t>, LGBM </a:t>
            </a:r>
            <a:r>
              <a:rPr lang="ko-KR" altLang="en-US" sz="1800" b="1" dirty="0"/>
              <a:t>모델이 </a:t>
            </a:r>
            <a:r>
              <a:rPr lang="ko-KR" altLang="en-US" sz="1800" b="1" dirty="0">
                <a:solidFill>
                  <a:srgbClr val="0070C0"/>
                </a:solidFill>
              </a:rPr>
              <a:t>정확도 </a:t>
            </a:r>
            <a:r>
              <a:rPr lang="en-US" altLang="ko-KR" sz="1800" b="1" dirty="0">
                <a:solidFill>
                  <a:srgbClr val="0070C0"/>
                </a:solidFill>
              </a:rPr>
              <a:t>0.94</a:t>
            </a:r>
            <a:r>
              <a:rPr lang="en-US" altLang="ko-KR" sz="1800" b="1" dirty="0"/>
              <a:t>, </a:t>
            </a:r>
            <a:r>
              <a:rPr lang="en-US" altLang="ko-KR" sz="1800" b="1" dirty="0">
                <a:solidFill>
                  <a:srgbClr val="0070C0"/>
                </a:solidFill>
              </a:rPr>
              <a:t>F1 0.66</a:t>
            </a:r>
            <a:r>
              <a:rPr lang="ko-KR" altLang="en-US" sz="1800" b="1" dirty="0"/>
              <a:t>로 가장 성능이 높았음</a:t>
            </a:r>
            <a:endParaRPr lang="en-US" altLang="ko-KR" sz="1800" b="1" dirty="0"/>
          </a:p>
          <a:p>
            <a:pPr>
              <a:lnSpc>
                <a:spcPct val="200000"/>
              </a:lnSpc>
            </a:pPr>
            <a:r>
              <a:rPr lang="ko-KR" altLang="en-US" sz="1800" b="1" dirty="0"/>
              <a:t>이후 </a:t>
            </a:r>
            <a:r>
              <a:rPr lang="ko-KR" altLang="en-US" sz="1800" b="1" dirty="0" err="1"/>
              <a:t>하이퍼</a:t>
            </a:r>
            <a:r>
              <a:rPr lang="ko-KR" altLang="en-US" sz="1800" b="1" dirty="0"/>
              <a:t> 파라미터 튜닝을 통해 </a:t>
            </a:r>
            <a:r>
              <a:rPr lang="en-US" altLang="ko-KR" sz="1800" b="1" dirty="0">
                <a:solidFill>
                  <a:srgbClr val="0070C0"/>
                </a:solidFill>
              </a:rPr>
              <a:t>F1-Score </a:t>
            </a:r>
            <a:r>
              <a:rPr lang="ko-KR" altLang="en-US" sz="1800" b="1" dirty="0">
                <a:solidFill>
                  <a:srgbClr val="0070C0"/>
                </a:solidFill>
              </a:rPr>
              <a:t>약 </a:t>
            </a:r>
            <a:r>
              <a:rPr lang="en-US" altLang="ko-KR" sz="1800" b="1" dirty="0">
                <a:solidFill>
                  <a:srgbClr val="0070C0"/>
                </a:solidFill>
              </a:rPr>
              <a:t>17%</a:t>
            </a:r>
            <a:r>
              <a:rPr lang="ko-KR" altLang="en-US" sz="1800" b="1" dirty="0"/>
              <a:t> 향상</a:t>
            </a:r>
            <a:endParaRPr lang="en-US" altLang="ko-KR" sz="1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4BAE-01C4-4B38-B78A-0B3CB89AFDD5}"/>
              </a:ext>
            </a:extLst>
          </p:cNvPr>
          <p:cNvSpPr txBox="1"/>
          <p:nvPr/>
        </p:nvSpPr>
        <p:spPr>
          <a:xfrm>
            <a:off x="8433761" y="1506156"/>
            <a:ext cx="2923196" cy="26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※ LGBM: Light Gradient Boosting Model</a:t>
            </a:r>
            <a:endParaRPr lang="ko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FE0597-ADC5-4F11-8969-86AB90FCE0DE}"/>
              </a:ext>
            </a:extLst>
          </p:cNvPr>
          <p:cNvSpPr/>
          <p:nvPr/>
        </p:nvSpPr>
        <p:spPr>
          <a:xfrm>
            <a:off x="10164184" y="3170377"/>
            <a:ext cx="380600" cy="30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0619C-D191-2C77-368B-AC087881BE91}"/>
              </a:ext>
            </a:extLst>
          </p:cNvPr>
          <p:cNvSpPr txBox="1"/>
          <p:nvPr/>
        </p:nvSpPr>
        <p:spPr>
          <a:xfrm>
            <a:off x="9713431" y="4787963"/>
            <a:ext cx="21207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/>
              <a:t>※ MF + ES: </a:t>
            </a:r>
            <a:r>
              <a:rPr lang="ko-KR" altLang="en-US" sz="1100" dirty="0"/>
              <a:t>척추 </a:t>
            </a:r>
            <a:r>
              <a:rPr lang="ko-KR" altLang="en-US" sz="1100" dirty="0" err="1"/>
              <a:t>기립근</a:t>
            </a:r>
            <a:r>
              <a:rPr lang="en-US" altLang="ko-KR" sz="1100" dirty="0"/>
              <a:t> </a:t>
            </a:r>
            <a:r>
              <a:rPr lang="ko-KR" altLang="en-US" sz="1100" dirty="0"/>
              <a:t>및 </a:t>
            </a:r>
            <a:endParaRPr lang="en-US" altLang="ko-KR" sz="1100" dirty="0"/>
          </a:p>
          <a:p>
            <a:pPr algn="r"/>
            <a:r>
              <a:rPr lang="ko-KR" altLang="en-US" sz="1100" dirty="0" err="1"/>
              <a:t>다열근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근육량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8938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F49FD0-4CFE-D882-E28A-614E096B3B87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8C2920-A4D7-2B89-D8AF-42F965AA35D7}"/>
              </a:ext>
            </a:extLst>
          </p:cNvPr>
          <p:cNvSpPr txBox="1"/>
          <p:nvPr/>
        </p:nvSpPr>
        <p:spPr>
          <a:xfrm>
            <a:off x="434652" y="207871"/>
            <a:ext cx="6298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</a:t>
            </a:r>
            <a:r>
              <a:rPr lang="ko-KR" altLang="en-US" sz="2800" b="1" dirty="0">
                <a:solidFill>
                  <a:schemeClr val="accent2"/>
                </a:solidFill>
              </a:rPr>
              <a:t> 재활 치료사의 근무시간 변경</a:t>
            </a:r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7D388CC2-F997-90C6-FD52-04486427F25A}"/>
              </a:ext>
            </a:extLst>
          </p:cNvPr>
          <p:cNvSpPr/>
          <p:nvPr/>
        </p:nvSpPr>
        <p:spPr>
          <a:xfrm>
            <a:off x="372915" y="1142585"/>
            <a:ext cx="3973304" cy="3930012"/>
          </a:xfrm>
          <a:prstGeom prst="donut">
            <a:avLst>
              <a:gd name="adj" fmla="val 6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E53AA-6575-4598-AC31-6490FA842365}"/>
              </a:ext>
            </a:extLst>
          </p:cNvPr>
          <p:cNvSpPr txBox="1"/>
          <p:nvPr/>
        </p:nvSpPr>
        <p:spPr>
          <a:xfrm>
            <a:off x="434652" y="747635"/>
            <a:ext cx="11230875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기존 근무시간 </a:t>
            </a:r>
            <a:r>
              <a:rPr lang="en-US" altLang="ko-KR" b="1" dirty="0"/>
              <a:t>: </a:t>
            </a:r>
            <a:r>
              <a:rPr lang="ko-KR" altLang="en-US" b="1" dirty="0"/>
              <a:t>직장인과 재활 치료사 모두 </a:t>
            </a:r>
            <a:r>
              <a:rPr lang="en-US" altLang="ko-KR" b="1" dirty="0">
                <a:solidFill>
                  <a:srgbClr val="0070C0"/>
                </a:solidFill>
              </a:rPr>
              <a:t>9 to 6 </a:t>
            </a:r>
            <a:r>
              <a:rPr lang="ko-KR" altLang="en-US" b="1" dirty="0">
                <a:solidFill>
                  <a:srgbClr val="0070C0"/>
                </a:solidFill>
              </a:rPr>
              <a:t>근무</a:t>
            </a:r>
            <a:endParaRPr lang="en-US" altLang="ko-KR" b="1" dirty="0">
              <a:solidFill>
                <a:srgbClr val="0070C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/>
              <a:t>바뀐 근무시간 </a:t>
            </a:r>
            <a:r>
              <a:rPr lang="en-US" altLang="ko-KR" b="1" dirty="0"/>
              <a:t>: </a:t>
            </a:r>
            <a:r>
              <a:rPr lang="en-US" altLang="ko-KR" b="1" dirty="0">
                <a:solidFill>
                  <a:srgbClr val="0070C0"/>
                </a:solidFill>
              </a:rPr>
              <a:t>30%</a:t>
            </a:r>
            <a:r>
              <a:rPr lang="ko-KR" altLang="en-US" b="1" dirty="0">
                <a:solidFill>
                  <a:srgbClr val="0070C0"/>
                </a:solidFill>
              </a:rPr>
              <a:t>에 해당하는 재활 치료사</a:t>
            </a:r>
            <a:r>
              <a:rPr lang="ko-KR" altLang="en-US" b="1" dirty="0"/>
              <a:t>를 오후 시간대인 </a:t>
            </a:r>
            <a:r>
              <a:rPr lang="en-US" altLang="ko-KR" b="1" dirty="0">
                <a:solidFill>
                  <a:srgbClr val="0070C0"/>
                </a:solidFill>
              </a:rPr>
              <a:t>12 to 9 </a:t>
            </a:r>
            <a:r>
              <a:rPr lang="ko-KR" altLang="en-US" b="1" dirty="0">
                <a:solidFill>
                  <a:srgbClr val="0070C0"/>
                </a:solidFill>
              </a:rPr>
              <a:t>근무</a:t>
            </a:r>
            <a:r>
              <a:rPr lang="ko-KR" altLang="en-US" b="1" dirty="0"/>
              <a:t>로 변경</a:t>
            </a:r>
            <a:endParaRPr lang="en-US" altLang="ko-KR" b="1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437747A-4B71-4BEB-A1C3-5F526C47E8A1}"/>
              </a:ext>
            </a:extLst>
          </p:cNvPr>
          <p:cNvGrpSpPr/>
          <p:nvPr/>
        </p:nvGrpSpPr>
        <p:grpSpPr>
          <a:xfrm>
            <a:off x="6867488" y="2099257"/>
            <a:ext cx="3600000" cy="3600000"/>
            <a:chOff x="1211876" y="1748036"/>
            <a:chExt cx="4342510" cy="4342510"/>
          </a:xfrm>
        </p:grpSpPr>
        <p:graphicFrame>
          <p:nvGraphicFramePr>
            <p:cNvPr id="62" name="차트 61">
              <a:extLst>
                <a:ext uri="{FF2B5EF4-FFF2-40B4-BE49-F238E27FC236}">
                  <a16:creationId xmlns:a16="http://schemas.microsoft.com/office/drawing/2014/main" id="{450A25BF-ADE7-4F22-9619-4AC2F9C137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3015692"/>
                </p:ext>
              </p:extLst>
            </p:nvPr>
          </p:nvGraphicFramePr>
          <p:xfrm>
            <a:off x="1211876" y="1748036"/>
            <a:ext cx="4342510" cy="43425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4" name="차트 63">
              <a:extLst>
                <a:ext uri="{FF2B5EF4-FFF2-40B4-BE49-F238E27FC236}">
                  <a16:creationId xmlns:a16="http://schemas.microsoft.com/office/drawing/2014/main" id="{C207EEC0-2CC4-43EE-A423-CED3CC4AD3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8527001"/>
                </p:ext>
              </p:extLst>
            </p:nvPr>
          </p:nvGraphicFramePr>
          <p:xfrm>
            <a:off x="1913663" y="2302470"/>
            <a:ext cx="3065300" cy="3065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4B15509-A41F-409C-A7D8-D43E13B9D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638" y="3237324"/>
              <a:ext cx="1542756" cy="1542756"/>
            </a:xfrm>
            <a:prstGeom prst="rect">
              <a:avLst/>
            </a:prstGeom>
          </p:spPr>
        </p:pic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68CE5A7-A513-4FB1-AAFC-E376081CC79D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>
              <a:off x="1449421" y="4008702"/>
              <a:ext cx="1128217" cy="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0F22284-564A-4BEB-BA75-DDB93B5667CE}"/>
                </a:ext>
              </a:extLst>
            </p:cNvPr>
            <p:cNvCxnSpPr>
              <a:cxnSpLocks/>
            </p:cNvCxnSpPr>
            <p:nvPr/>
          </p:nvCxnSpPr>
          <p:spPr>
            <a:xfrm>
              <a:off x="3357581" y="4780080"/>
              <a:ext cx="0" cy="1134337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화살표: 줄무늬가 있는 오른쪽 67">
            <a:extLst>
              <a:ext uri="{FF2B5EF4-FFF2-40B4-BE49-F238E27FC236}">
                <a16:creationId xmlns:a16="http://schemas.microsoft.com/office/drawing/2014/main" id="{14E13F19-0734-431A-AC63-3E3A05AEB7D7}"/>
              </a:ext>
            </a:extLst>
          </p:cNvPr>
          <p:cNvSpPr/>
          <p:nvPr/>
        </p:nvSpPr>
        <p:spPr>
          <a:xfrm>
            <a:off x="4779191" y="3182437"/>
            <a:ext cx="1816471" cy="1294079"/>
          </a:xfrm>
          <a:prstGeom prst="stripedRightArrow">
            <a:avLst/>
          </a:prstGeom>
          <a:solidFill>
            <a:srgbClr val="FF2F2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7C0C833-32BE-4750-827D-2E90632ADA7B}"/>
              </a:ext>
            </a:extLst>
          </p:cNvPr>
          <p:cNvGrpSpPr/>
          <p:nvPr/>
        </p:nvGrpSpPr>
        <p:grpSpPr>
          <a:xfrm>
            <a:off x="437795" y="1961402"/>
            <a:ext cx="3613132" cy="3738398"/>
            <a:chOff x="846368" y="1475023"/>
            <a:chExt cx="3613132" cy="373839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76F2B40-D8F3-40CF-A9B9-052E59E05215}"/>
                </a:ext>
              </a:extLst>
            </p:cNvPr>
            <p:cNvGrpSpPr/>
            <p:nvPr/>
          </p:nvGrpSpPr>
          <p:grpSpPr>
            <a:xfrm>
              <a:off x="846368" y="1613421"/>
              <a:ext cx="3600000" cy="3600000"/>
              <a:chOff x="1211876" y="1748036"/>
              <a:chExt cx="4342510" cy="4342511"/>
            </a:xfrm>
          </p:grpSpPr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4FA00525-F6D0-47CC-A340-AF487438A2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877045"/>
                  </p:ext>
                </p:extLst>
              </p:nvPr>
            </p:nvGraphicFramePr>
            <p:xfrm>
              <a:off x="1211876" y="1748036"/>
              <a:ext cx="4342510" cy="434251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F54353E4-1E73-4BD4-9803-5C85EDB161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6551525"/>
                  </p:ext>
                </p:extLst>
              </p:nvPr>
            </p:nvGraphicFramePr>
            <p:xfrm>
              <a:off x="1913663" y="2302470"/>
              <a:ext cx="3065300" cy="30653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1A48F9F-4FF2-4C30-8324-100A0064A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7638" y="3237324"/>
                <a:ext cx="1542756" cy="1542756"/>
              </a:xfrm>
              <a:prstGeom prst="rect">
                <a:avLst/>
              </a:prstGeom>
            </p:spPr>
          </p:pic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9DE6D630-290B-4EE6-97F3-13ABC5C24C7B}"/>
                  </a:ext>
                </a:extLst>
              </p:cNvPr>
              <p:cNvCxnSpPr>
                <a:cxnSpLocks/>
                <a:stCxn id="39" idx="1"/>
              </p:cNvCxnSpPr>
              <p:nvPr/>
            </p:nvCxnSpPr>
            <p:spPr>
              <a:xfrm flipH="1">
                <a:off x="1449421" y="4008702"/>
                <a:ext cx="1128217" cy="0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A1A09BB-0081-4878-9398-1F9E97547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7581" y="4780080"/>
                <a:ext cx="0" cy="1134337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75" name="차트 74">
              <a:extLst>
                <a:ext uri="{FF2B5EF4-FFF2-40B4-BE49-F238E27FC236}">
                  <a16:creationId xmlns:a16="http://schemas.microsoft.com/office/drawing/2014/main" id="{E203A698-4016-4B95-98BB-E9A593A994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1859836"/>
                </p:ext>
              </p:extLst>
            </p:nvPr>
          </p:nvGraphicFramePr>
          <p:xfrm>
            <a:off x="859500" y="147502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46198420-18B3-46AE-9C03-6C540D434EDF}"/>
              </a:ext>
            </a:extLst>
          </p:cNvPr>
          <p:cNvCxnSpPr>
            <a:cxnSpLocks/>
            <a:stCxn id="100" idx="1"/>
          </p:cNvCxnSpPr>
          <p:nvPr/>
        </p:nvCxnSpPr>
        <p:spPr>
          <a:xfrm rot="10800000" flipV="1">
            <a:off x="3549320" y="3101367"/>
            <a:ext cx="274409" cy="323064"/>
          </a:xfrm>
          <a:prstGeom prst="bentConnector2">
            <a:avLst/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DCDABAF7-4178-45E5-A521-30F6DE1F383D}"/>
              </a:ext>
            </a:extLst>
          </p:cNvPr>
          <p:cNvCxnSpPr>
            <a:cxnSpLocks/>
          </p:cNvCxnSpPr>
          <p:nvPr/>
        </p:nvCxnSpPr>
        <p:spPr>
          <a:xfrm rot="5400000">
            <a:off x="2775630" y="2753003"/>
            <a:ext cx="848738" cy="461576"/>
          </a:xfrm>
          <a:prstGeom prst="bentConnector3">
            <a:avLst>
              <a:gd name="adj1" fmla="val -430"/>
            </a:avLst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41B593-5DFE-456F-A330-A52B7628B39C}"/>
              </a:ext>
            </a:extLst>
          </p:cNvPr>
          <p:cNvSpPr txBox="1"/>
          <p:nvPr/>
        </p:nvSpPr>
        <p:spPr>
          <a:xfrm>
            <a:off x="3823728" y="291670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재활 치료사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4B229EA-6AD5-4036-BE2A-0D643CEFCBC3}"/>
              </a:ext>
            </a:extLst>
          </p:cNvPr>
          <p:cNvSpPr txBox="1"/>
          <p:nvPr/>
        </p:nvSpPr>
        <p:spPr>
          <a:xfrm>
            <a:off x="3430788" y="23747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직장인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6D4554F-FC94-4672-A879-84C6AD1F1210}"/>
              </a:ext>
            </a:extLst>
          </p:cNvPr>
          <p:cNvSpPr txBox="1"/>
          <p:nvPr/>
        </p:nvSpPr>
        <p:spPr>
          <a:xfrm>
            <a:off x="1151465" y="1823004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근무시간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4FE6B53-A3B7-40E4-B73E-DB182E2BD041}"/>
              </a:ext>
            </a:extLst>
          </p:cNvPr>
          <p:cNvSpPr txBox="1"/>
          <p:nvPr/>
        </p:nvSpPr>
        <p:spPr>
          <a:xfrm>
            <a:off x="7597323" y="182300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바뀐 근무시간</a:t>
            </a:r>
          </a:p>
        </p:txBody>
      </p: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90BB4D1-F8E6-4D81-A58D-A2BE28B6C158}"/>
              </a:ext>
            </a:extLst>
          </p:cNvPr>
          <p:cNvCxnSpPr>
            <a:cxnSpLocks/>
            <a:stCxn id="122" idx="1"/>
          </p:cNvCxnSpPr>
          <p:nvPr/>
        </p:nvCxnSpPr>
        <p:spPr>
          <a:xfrm rot="10800000">
            <a:off x="1923001" y="4844482"/>
            <a:ext cx="384155" cy="1039978"/>
          </a:xfrm>
          <a:prstGeom prst="bentConnector2">
            <a:avLst/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3907591-3D77-48AC-89C1-ED3FC94E8AC7}"/>
              </a:ext>
            </a:extLst>
          </p:cNvPr>
          <p:cNvSpPr txBox="1"/>
          <p:nvPr/>
        </p:nvSpPr>
        <p:spPr>
          <a:xfrm>
            <a:off x="2307155" y="569979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직장인 여유시간</a:t>
            </a: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8929135-847A-42EB-8EF1-860AB59695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03037" y="3124501"/>
            <a:ext cx="274409" cy="323064"/>
          </a:xfrm>
          <a:prstGeom prst="bentConnector2">
            <a:avLst/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BEFA9BF6-21F6-4950-ADD3-6EFF1455C493}"/>
              </a:ext>
            </a:extLst>
          </p:cNvPr>
          <p:cNvCxnSpPr>
            <a:cxnSpLocks/>
          </p:cNvCxnSpPr>
          <p:nvPr/>
        </p:nvCxnSpPr>
        <p:spPr>
          <a:xfrm rot="5400000">
            <a:off x="9229347" y="2776137"/>
            <a:ext cx="848738" cy="461576"/>
          </a:xfrm>
          <a:prstGeom prst="bentConnector3">
            <a:avLst>
              <a:gd name="adj1" fmla="val -430"/>
            </a:avLst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B19C647-52E3-4040-9E87-8CBBFB716566}"/>
              </a:ext>
            </a:extLst>
          </p:cNvPr>
          <p:cNvSpPr txBox="1"/>
          <p:nvPr/>
        </p:nvSpPr>
        <p:spPr>
          <a:xfrm>
            <a:off x="10277446" y="29398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재활 치료사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D51E0AB-B441-42C8-8B24-129E43DA6F1D}"/>
              </a:ext>
            </a:extLst>
          </p:cNvPr>
          <p:cNvSpPr txBox="1"/>
          <p:nvPr/>
        </p:nvSpPr>
        <p:spPr>
          <a:xfrm>
            <a:off x="9884504" y="2397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직장인</a:t>
            </a:r>
          </a:p>
        </p:txBody>
      </p:sp>
      <p:sp>
        <p:nvSpPr>
          <p:cNvPr id="146" name="원호 145">
            <a:extLst>
              <a:ext uri="{FF2B5EF4-FFF2-40B4-BE49-F238E27FC236}">
                <a16:creationId xmlns:a16="http://schemas.microsoft.com/office/drawing/2014/main" id="{A4E218CA-FF6A-4B22-B903-CE718F9F4BDB}"/>
              </a:ext>
            </a:extLst>
          </p:cNvPr>
          <p:cNvSpPr/>
          <p:nvPr/>
        </p:nvSpPr>
        <p:spPr>
          <a:xfrm rot="10800000">
            <a:off x="7474714" y="2928767"/>
            <a:ext cx="2392410" cy="2139621"/>
          </a:xfrm>
          <a:prstGeom prst="arc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FBB78923-DA82-40A7-8C32-400AD5FAC4AA}"/>
              </a:ext>
            </a:extLst>
          </p:cNvPr>
          <p:cNvSpPr/>
          <p:nvPr/>
        </p:nvSpPr>
        <p:spPr>
          <a:xfrm>
            <a:off x="372915" y="1730028"/>
            <a:ext cx="11381290" cy="4339098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056CC0-C57A-4936-BE2C-6894678C4C4A}"/>
              </a:ext>
            </a:extLst>
          </p:cNvPr>
          <p:cNvGrpSpPr/>
          <p:nvPr/>
        </p:nvGrpSpPr>
        <p:grpSpPr>
          <a:xfrm>
            <a:off x="2610446" y="6116991"/>
            <a:ext cx="6971108" cy="737793"/>
            <a:chOff x="4008483" y="6099285"/>
            <a:chExt cx="5551152" cy="737793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5AF13FCB-B70C-4A1F-8663-DC6837A66BAC}"/>
                </a:ext>
              </a:extLst>
            </p:cNvPr>
            <p:cNvSpPr/>
            <p:nvPr/>
          </p:nvSpPr>
          <p:spPr>
            <a:xfrm>
              <a:off x="4100993" y="6099285"/>
              <a:ext cx="5396868" cy="737793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DB9685E5-62FF-4476-AFC1-BC7059869487}"/>
                </a:ext>
              </a:extLst>
            </p:cNvPr>
            <p:cNvSpPr/>
            <p:nvPr/>
          </p:nvSpPr>
          <p:spPr>
            <a:xfrm>
              <a:off x="4008483" y="6119098"/>
              <a:ext cx="5551152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</a:rPr>
                <a:t>재활 치료사의 근무시간을 변경</a:t>
              </a:r>
              <a:r>
                <a:rPr lang="ko-KR" altLang="en-US" dirty="0">
                  <a:solidFill>
                    <a:srgbClr val="505267"/>
                  </a:solidFill>
                </a:rPr>
                <a:t>함으로써 </a:t>
              </a:r>
              <a:r>
                <a:rPr lang="en-US" altLang="ko-KR" dirty="0">
                  <a:solidFill>
                    <a:srgbClr val="505267"/>
                  </a:solidFill>
                </a:rPr>
                <a:t>20~50</a:t>
              </a:r>
              <a:r>
                <a:rPr lang="ko-KR" altLang="en-US" dirty="0">
                  <a:solidFill>
                    <a:srgbClr val="505267"/>
                  </a:solidFill>
                </a:rPr>
                <a:t>대 직장인들의 재방문율을 높이며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지속관리를 할 수 있게 도울 수 있음</a:t>
              </a:r>
              <a:endParaRPr lang="en-US" altLang="ko-KR" b="1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11240C0F-04A9-4994-8A7E-D59B9DD5E74C}"/>
              </a:ext>
            </a:extLst>
          </p:cNvPr>
          <p:cNvCxnSpPr>
            <a:cxnSpLocks/>
          </p:cNvCxnSpPr>
          <p:nvPr/>
        </p:nvCxnSpPr>
        <p:spPr>
          <a:xfrm rot="10800000">
            <a:off x="7874284" y="4795156"/>
            <a:ext cx="384131" cy="1039978"/>
          </a:xfrm>
          <a:prstGeom prst="bentConnector2">
            <a:avLst/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7171499F-86A0-469E-8504-9F59A9898562}"/>
              </a:ext>
            </a:extLst>
          </p:cNvPr>
          <p:cNvSpPr txBox="1"/>
          <p:nvPr/>
        </p:nvSpPr>
        <p:spPr>
          <a:xfrm>
            <a:off x="8258414" y="5640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겹치는 시간</a:t>
            </a:r>
          </a:p>
        </p:txBody>
      </p:sp>
    </p:spTree>
    <p:extLst>
      <p:ext uri="{BB962C8B-B14F-4D97-AF65-F5344CB8AC3E}">
        <p14:creationId xmlns:p14="http://schemas.microsoft.com/office/powerpoint/2010/main" val="264321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5590DEA5-40AF-4E9C-9B3A-4214DA14540B}"/>
              </a:ext>
            </a:extLst>
          </p:cNvPr>
          <p:cNvSpPr/>
          <p:nvPr/>
        </p:nvSpPr>
        <p:spPr>
          <a:xfrm>
            <a:off x="1054005" y="5481610"/>
            <a:ext cx="2863788" cy="1043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4121" name="그룹 4120">
            <a:extLst>
              <a:ext uri="{FF2B5EF4-FFF2-40B4-BE49-F238E27FC236}">
                <a16:creationId xmlns:a16="http://schemas.microsoft.com/office/drawing/2014/main" id="{42B1ECD8-D799-4B63-8996-8FBBAD13F721}"/>
              </a:ext>
            </a:extLst>
          </p:cNvPr>
          <p:cNvGrpSpPr/>
          <p:nvPr/>
        </p:nvGrpSpPr>
        <p:grpSpPr>
          <a:xfrm>
            <a:off x="4763185" y="4883517"/>
            <a:ext cx="872064" cy="1593864"/>
            <a:chOff x="5561045" y="2778447"/>
            <a:chExt cx="920974" cy="1374981"/>
          </a:xfrm>
        </p:grpSpPr>
        <p:pic>
          <p:nvPicPr>
            <p:cNvPr id="4097" name="그림 4096">
              <a:extLst>
                <a:ext uri="{FF2B5EF4-FFF2-40B4-BE49-F238E27FC236}">
                  <a16:creationId xmlns:a16="http://schemas.microsoft.com/office/drawing/2014/main" id="{B0AB7A10-470B-478C-B971-AE99545800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1045" y="3073428"/>
              <a:ext cx="828000" cy="10800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E027D78-D191-4D44-8E03-B7DEE8394B10}"/>
                </a:ext>
              </a:extLst>
            </p:cNvPr>
            <p:cNvSpPr txBox="1"/>
            <p:nvPr/>
          </p:nvSpPr>
          <p:spPr>
            <a:xfrm>
              <a:off x="5584621" y="2778447"/>
              <a:ext cx="897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엉덩이</a:t>
              </a:r>
            </a:p>
          </p:txBody>
        </p:sp>
      </p:grpSp>
      <p:grpSp>
        <p:nvGrpSpPr>
          <p:cNvPr id="4122" name="그룹 4121">
            <a:extLst>
              <a:ext uri="{FF2B5EF4-FFF2-40B4-BE49-F238E27FC236}">
                <a16:creationId xmlns:a16="http://schemas.microsoft.com/office/drawing/2014/main" id="{B45EF9D7-33D6-4740-8066-871249655BF7}"/>
              </a:ext>
            </a:extLst>
          </p:cNvPr>
          <p:cNvGrpSpPr/>
          <p:nvPr/>
        </p:nvGrpSpPr>
        <p:grpSpPr>
          <a:xfrm>
            <a:off x="4799832" y="2930545"/>
            <a:ext cx="768683" cy="1590842"/>
            <a:chOff x="4616133" y="2781054"/>
            <a:chExt cx="831569" cy="1372374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D61AAEC-F3B5-45EF-8953-D149A450A6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6133" y="3073428"/>
              <a:ext cx="828000" cy="1080000"/>
            </a:xfrm>
            <a:prstGeom prst="rect">
              <a:avLst/>
            </a:prstGeom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0620D045-E81C-448C-871E-1AD5925AF26C}"/>
                </a:ext>
              </a:extLst>
            </p:cNvPr>
            <p:cNvSpPr txBox="1"/>
            <p:nvPr/>
          </p:nvSpPr>
          <p:spPr>
            <a:xfrm>
              <a:off x="4619703" y="2781054"/>
              <a:ext cx="827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허벅지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18EF0A7-905C-4701-99DE-4D431F5BD2AF}"/>
              </a:ext>
            </a:extLst>
          </p:cNvPr>
          <p:cNvGrpSpPr/>
          <p:nvPr/>
        </p:nvGrpSpPr>
        <p:grpSpPr>
          <a:xfrm>
            <a:off x="6885888" y="4840941"/>
            <a:ext cx="978085" cy="1613012"/>
            <a:chOff x="12446907" y="1676032"/>
            <a:chExt cx="1115963" cy="1391500"/>
          </a:xfrm>
        </p:grpSpPr>
        <p:grpSp>
          <p:nvGrpSpPr>
            <p:cNvPr id="4120" name="그룹 4119">
              <a:extLst>
                <a:ext uri="{FF2B5EF4-FFF2-40B4-BE49-F238E27FC236}">
                  <a16:creationId xmlns:a16="http://schemas.microsoft.com/office/drawing/2014/main" id="{6FE6A44C-31C9-4705-867F-C9081CFF1F44}"/>
                </a:ext>
              </a:extLst>
            </p:cNvPr>
            <p:cNvGrpSpPr/>
            <p:nvPr/>
          </p:nvGrpSpPr>
          <p:grpSpPr>
            <a:xfrm>
              <a:off x="12451014" y="1676032"/>
              <a:ext cx="1080000" cy="1391500"/>
              <a:chOff x="6400038" y="2769728"/>
              <a:chExt cx="1080000" cy="1391500"/>
            </a:xfrm>
          </p:grpSpPr>
          <p:pic>
            <p:nvPicPr>
              <p:cNvPr id="4099" name="그림 4098">
                <a:extLst>
                  <a:ext uri="{FF2B5EF4-FFF2-40B4-BE49-F238E27FC236}">
                    <a16:creationId xmlns:a16="http://schemas.microsoft.com/office/drawing/2014/main" id="{04AE96DA-02AE-49DA-AD2A-5636D9A3D6E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0038" y="3081228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572A50-1401-428B-9A88-A51C704DC748}"/>
                  </a:ext>
                </a:extLst>
              </p:cNvPr>
              <p:cNvSpPr txBox="1"/>
              <p:nvPr/>
            </p:nvSpPr>
            <p:spPr>
              <a:xfrm>
                <a:off x="6495132" y="2769728"/>
                <a:ext cx="897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옆구리</a:t>
                </a:r>
              </a:p>
            </p:txBody>
          </p:sp>
        </p:grp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F8F6E3D-4847-4420-A0A1-D2BDC5E83E9F}"/>
                </a:ext>
              </a:extLst>
            </p:cNvPr>
            <p:cNvSpPr/>
            <p:nvPr/>
          </p:nvSpPr>
          <p:spPr>
            <a:xfrm>
              <a:off x="12446907" y="2140449"/>
              <a:ext cx="177074" cy="2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B50EBC1-67CD-4ED3-BD34-7A24DD8AFF6C}"/>
                </a:ext>
              </a:extLst>
            </p:cNvPr>
            <p:cNvSpPr/>
            <p:nvPr/>
          </p:nvSpPr>
          <p:spPr>
            <a:xfrm>
              <a:off x="13385796" y="2251286"/>
              <a:ext cx="177074" cy="2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A3CA9C3-5CA9-47D5-86EB-B5FD9173D138}"/>
              </a:ext>
            </a:extLst>
          </p:cNvPr>
          <p:cNvGrpSpPr/>
          <p:nvPr/>
        </p:nvGrpSpPr>
        <p:grpSpPr>
          <a:xfrm>
            <a:off x="6863861" y="2958628"/>
            <a:ext cx="1054376" cy="1599884"/>
            <a:chOff x="12382138" y="939611"/>
            <a:chExt cx="1054376" cy="1380175"/>
          </a:xfrm>
        </p:grpSpPr>
        <p:grpSp>
          <p:nvGrpSpPr>
            <p:cNvPr id="4119" name="그룹 4118">
              <a:extLst>
                <a:ext uri="{FF2B5EF4-FFF2-40B4-BE49-F238E27FC236}">
                  <a16:creationId xmlns:a16="http://schemas.microsoft.com/office/drawing/2014/main" id="{C0A4C868-FC2C-4963-934A-8F23ABB3B171}"/>
                </a:ext>
              </a:extLst>
            </p:cNvPr>
            <p:cNvGrpSpPr/>
            <p:nvPr/>
          </p:nvGrpSpPr>
          <p:grpSpPr>
            <a:xfrm>
              <a:off x="12382138" y="939611"/>
              <a:ext cx="1054376" cy="1380175"/>
              <a:chOff x="7524865" y="2781053"/>
              <a:chExt cx="1054376" cy="1380175"/>
            </a:xfrm>
          </p:grpSpPr>
          <p:pic>
            <p:nvPicPr>
              <p:cNvPr id="4101" name="그림 4100">
                <a:extLst>
                  <a:ext uri="{FF2B5EF4-FFF2-40B4-BE49-F238E27FC236}">
                    <a16:creationId xmlns:a16="http://schemas.microsoft.com/office/drawing/2014/main" id="{2F4D0BCE-C199-48A5-8E1E-A08903EA78E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4865" y="3086675"/>
                <a:ext cx="1054376" cy="1074553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3B1E8E4-1B8C-433A-A8F2-24E8EDB9FB6F}"/>
                  </a:ext>
                </a:extLst>
              </p:cNvPr>
              <p:cNvSpPr txBox="1"/>
              <p:nvPr/>
            </p:nvSpPr>
            <p:spPr>
              <a:xfrm>
                <a:off x="7771398" y="2781053"/>
                <a:ext cx="5613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코어</a:t>
                </a:r>
              </a:p>
            </p:txBody>
          </p:sp>
        </p:grpSp>
        <p:sp>
          <p:nvSpPr>
            <p:cNvPr id="4127" name="직사각형 4126">
              <a:extLst>
                <a:ext uri="{FF2B5EF4-FFF2-40B4-BE49-F238E27FC236}">
                  <a16:creationId xmlns:a16="http://schemas.microsoft.com/office/drawing/2014/main" id="{FA861976-841B-44CC-816B-2DE303A214A9}"/>
                </a:ext>
              </a:extLst>
            </p:cNvPr>
            <p:cNvSpPr/>
            <p:nvPr/>
          </p:nvSpPr>
          <p:spPr>
            <a:xfrm>
              <a:off x="12395200" y="1403927"/>
              <a:ext cx="145422" cy="221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29826CB-69CF-4BBC-8514-CA38B4109DAB}"/>
                </a:ext>
              </a:extLst>
            </p:cNvPr>
            <p:cNvSpPr/>
            <p:nvPr/>
          </p:nvSpPr>
          <p:spPr>
            <a:xfrm>
              <a:off x="13266469" y="1427017"/>
              <a:ext cx="145422" cy="221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517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 Self Care </a:t>
            </a:r>
            <a:r>
              <a:rPr lang="ko-KR" altLang="en-US" sz="2800" b="1" dirty="0">
                <a:solidFill>
                  <a:schemeClr val="accent2"/>
                </a:solidFill>
              </a:rPr>
              <a:t>시스템 구축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6C22D8-C019-41FD-8D66-8E57189802A9}"/>
              </a:ext>
            </a:extLst>
          </p:cNvPr>
          <p:cNvSpPr/>
          <p:nvPr/>
        </p:nvSpPr>
        <p:spPr>
          <a:xfrm>
            <a:off x="131739" y="1908662"/>
            <a:ext cx="11924145" cy="4817251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B534B-87A7-4211-A9C3-45C60984B6D6}"/>
              </a:ext>
            </a:extLst>
          </p:cNvPr>
          <p:cNvSpPr txBox="1"/>
          <p:nvPr/>
        </p:nvSpPr>
        <p:spPr>
          <a:xfrm>
            <a:off x="434652" y="747635"/>
            <a:ext cx="11230875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4A86E8"/>
                </a:solidFill>
              </a:rPr>
              <a:t>고혈압</a:t>
            </a:r>
            <a:r>
              <a:rPr lang="en-US" altLang="ko-KR" b="1" dirty="0">
                <a:solidFill>
                  <a:srgbClr val="4A86E8"/>
                </a:solidFill>
              </a:rPr>
              <a:t>, </a:t>
            </a:r>
            <a:r>
              <a:rPr lang="ko-KR" altLang="en-US" b="1" dirty="0">
                <a:solidFill>
                  <a:srgbClr val="4A86E8"/>
                </a:solidFill>
              </a:rPr>
              <a:t>심혈관질환</a:t>
            </a:r>
            <a:r>
              <a:rPr lang="en-US" altLang="ko-KR" b="1" dirty="0">
                <a:solidFill>
                  <a:srgbClr val="4A86E8"/>
                </a:solidFill>
              </a:rPr>
              <a:t>, </a:t>
            </a:r>
            <a:r>
              <a:rPr lang="ko-KR" altLang="en-US" b="1" dirty="0">
                <a:solidFill>
                  <a:srgbClr val="4A86E8"/>
                </a:solidFill>
              </a:rPr>
              <a:t>비만</a:t>
            </a:r>
            <a:r>
              <a:rPr lang="en-US" altLang="ko-KR" b="1" dirty="0">
                <a:solidFill>
                  <a:srgbClr val="4A86E8"/>
                </a:solidFill>
              </a:rPr>
              <a:t>, </a:t>
            </a:r>
            <a:r>
              <a:rPr lang="ko-KR" altLang="en-US" b="1" dirty="0">
                <a:solidFill>
                  <a:srgbClr val="4A86E8"/>
                </a:solidFill>
              </a:rPr>
              <a:t>당뇨병</a:t>
            </a:r>
            <a:r>
              <a:rPr lang="en-US" altLang="ko-KR" b="1" dirty="0">
                <a:solidFill>
                  <a:srgbClr val="4A86E8"/>
                </a:solidFill>
              </a:rPr>
              <a:t>, </a:t>
            </a:r>
            <a:r>
              <a:rPr lang="ko-KR" altLang="en-US" b="1" dirty="0">
                <a:solidFill>
                  <a:srgbClr val="4A86E8"/>
                </a:solidFill>
              </a:rPr>
              <a:t>흡연 및 직장인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들에 한해서 맞춤 서비스 및 관리법 제시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222222"/>
                </a:solidFill>
              </a:rPr>
              <a:t>또한 환자 </a:t>
            </a:r>
            <a:r>
              <a:rPr lang="ko-KR" altLang="en-US" b="1" dirty="0">
                <a:solidFill>
                  <a:srgbClr val="4A86E8"/>
                </a:solidFill>
              </a:rPr>
              <a:t>맞춤 캠페인을 적극 추천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하면서 개인관리를 지속적으로 할 수 있도록 도움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03B5CC4-738C-429D-85D6-BDBA528E026B}"/>
              </a:ext>
            </a:extLst>
          </p:cNvPr>
          <p:cNvGrpSpPr/>
          <p:nvPr/>
        </p:nvGrpSpPr>
        <p:grpSpPr>
          <a:xfrm>
            <a:off x="313466" y="5508372"/>
            <a:ext cx="690436" cy="1001023"/>
            <a:chOff x="3790594" y="2330375"/>
            <a:chExt cx="831576" cy="114937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7C315B-AC47-4DFA-B9D6-FE1408129B56}"/>
                </a:ext>
              </a:extLst>
            </p:cNvPr>
            <p:cNvGrpSpPr/>
            <p:nvPr/>
          </p:nvGrpSpPr>
          <p:grpSpPr>
            <a:xfrm>
              <a:off x="3790594" y="2330375"/>
              <a:ext cx="831576" cy="859083"/>
              <a:chOff x="7734121" y="3549082"/>
              <a:chExt cx="900000" cy="900000"/>
            </a:xfrm>
          </p:grpSpPr>
          <p:grpSp>
            <p:nvGrpSpPr>
              <p:cNvPr id="32" name="그룹 1003">
                <a:extLst>
                  <a:ext uri="{FF2B5EF4-FFF2-40B4-BE49-F238E27FC236}">
                    <a16:creationId xmlns:a16="http://schemas.microsoft.com/office/drawing/2014/main" id="{51D3C5B2-E293-4467-9407-AEA37B97968C}"/>
                  </a:ext>
                </a:extLst>
              </p:cNvPr>
              <p:cNvGrpSpPr/>
              <p:nvPr/>
            </p:nvGrpSpPr>
            <p:grpSpPr>
              <a:xfrm>
                <a:off x="7734121" y="3549082"/>
                <a:ext cx="900000" cy="900000"/>
                <a:chOff x="1939557" y="2761781"/>
                <a:chExt cx="3857099" cy="3849504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ADD5B0B5-3BFC-4C2D-902C-BE625A099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16560000">
                  <a:off x="1943355" y="2757983"/>
                  <a:ext cx="3849504" cy="3857099"/>
                </a:xfrm>
                <a:prstGeom prst="rect">
                  <a:avLst/>
                </a:prstGeom>
              </p:spPr>
            </p:pic>
          </p:grpSp>
          <p:pic>
            <p:nvPicPr>
              <p:cNvPr id="4106" name="Picture 10" descr="흡연 구역 - 무료 여러 가지 잡다한개 아이콘">
                <a:extLst>
                  <a:ext uri="{FF2B5EF4-FFF2-40B4-BE49-F238E27FC236}">
                    <a16:creationId xmlns:a16="http://schemas.microsoft.com/office/drawing/2014/main" id="{88D99890-63FE-452A-BA16-BA7A1071ED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4121" y="3609880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9DA46B9E-D579-4C5A-B959-6646A8A6EE7B}"/>
                </a:ext>
              </a:extLst>
            </p:cNvPr>
            <p:cNvSpPr/>
            <p:nvPr/>
          </p:nvSpPr>
          <p:spPr>
            <a:xfrm>
              <a:off x="3970994" y="3227092"/>
              <a:ext cx="461054" cy="25265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CD1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700" b="1" i="0" strike="noStrike">
                  <a:solidFill>
                    <a:srgbClr val="009668"/>
                  </a:solidFill>
                  <a:effectLst/>
                  <a:latin typeface="Open Sans" panose="020B0606030504020204" pitchFamily="34" charset="0"/>
                </a:rPr>
                <a:t>흡연</a:t>
              </a:r>
              <a:endParaRPr lang="ko-KR" altLang="en-US" sz="70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2B952D-FEB1-483D-B0D1-BAB3D6BBF295}"/>
              </a:ext>
            </a:extLst>
          </p:cNvPr>
          <p:cNvGrpSpPr/>
          <p:nvPr/>
        </p:nvGrpSpPr>
        <p:grpSpPr>
          <a:xfrm>
            <a:off x="288691" y="2555521"/>
            <a:ext cx="1520321" cy="2093615"/>
            <a:chOff x="288691" y="2846172"/>
            <a:chExt cx="1520321" cy="180610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FF3A529-582B-4F7E-9582-C524F258E723}"/>
                </a:ext>
              </a:extLst>
            </p:cNvPr>
            <p:cNvGrpSpPr/>
            <p:nvPr/>
          </p:nvGrpSpPr>
          <p:grpSpPr>
            <a:xfrm>
              <a:off x="288691" y="2846172"/>
              <a:ext cx="690436" cy="864242"/>
              <a:chOff x="299552" y="2605908"/>
              <a:chExt cx="690436" cy="86424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92C7C61-5B51-4632-92C2-5558920B0277}"/>
                  </a:ext>
                </a:extLst>
              </p:cNvPr>
              <p:cNvGrpSpPr/>
              <p:nvPr/>
            </p:nvGrpSpPr>
            <p:grpSpPr>
              <a:xfrm>
                <a:off x="299552" y="2605908"/>
                <a:ext cx="690436" cy="645452"/>
                <a:chOff x="1706755" y="3565235"/>
                <a:chExt cx="900000" cy="900000"/>
              </a:xfrm>
            </p:grpSpPr>
            <p:grpSp>
              <p:nvGrpSpPr>
                <p:cNvPr id="24" name="그룹 1003">
                  <a:extLst>
                    <a:ext uri="{FF2B5EF4-FFF2-40B4-BE49-F238E27FC236}">
                      <a16:creationId xmlns:a16="http://schemas.microsoft.com/office/drawing/2014/main" id="{18D86D1D-5BCE-4A5D-BA72-182F21B917C0}"/>
                    </a:ext>
                  </a:extLst>
                </p:cNvPr>
                <p:cNvGrpSpPr/>
                <p:nvPr/>
              </p:nvGrpSpPr>
              <p:grpSpPr>
                <a:xfrm>
                  <a:off x="1706755" y="3565235"/>
                  <a:ext cx="900000" cy="900000"/>
                  <a:chOff x="1939557" y="2761781"/>
                  <a:chExt cx="3857099" cy="3849504"/>
                </a:xfrm>
              </p:grpSpPr>
              <p:pic>
                <p:nvPicPr>
                  <p:cNvPr id="25" name="Object 8">
                    <a:extLst>
                      <a:ext uri="{FF2B5EF4-FFF2-40B4-BE49-F238E27FC236}">
                        <a16:creationId xmlns:a16="http://schemas.microsoft.com/office/drawing/2014/main" id="{E10EDB9A-8F39-4145-986C-6E2B8B8E1E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16560000">
                    <a:off x="1943355" y="2757983"/>
                    <a:ext cx="3849504" cy="3857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2223E45-6F3E-4666-BF29-C0322C7C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200" b="92000" l="8451" r="90493">
                              <a14:foregroundMark x1="11620" y1="36000" x2="20070" y2="20000"/>
                              <a14:foregroundMark x1="20070" y1="20000" x2="32042" y2="11200"/>
                              <a14:foregroundMark x1="30986" y1="9200" x2="30986" y2="9200"/>
                              <a14:foregroundMark x1="8451" y1="34400" x2="8451" y2="34400"/>
                              <a14:foregroundMark x1="69014" y1="9600" x2="69014" y2="9600"/>
                              <a14:foregroundMark x1="90493" y1="31600" x2="90493" y2="31600"/>
                              <a14:foregroundMark x1="52817" y1="50400" x2="52817" y2="50400"/>
                              <a14:foregroundMark x1="49296" y1="49200" x2="49296" y2="49200"/>
                              <a14:foregroundMark x1="44718" y1="54800" x2="44718" y2="54800"/>
                              <a14:foregroundMark x1="52817" y1="58000" x2="52817" y2="58000"/>
                              <a14:foregroundMark x1="47887" y1="48800" x2="47887" y2="48800"/>
                              <a14:foregroundMark x1="43310" y1="48800" x2="43310" y2="48800"/>
                              <a14:foregroundMark x1="44014" y1="48800" x2="45423" y2="48000"/>
                              <a14:foregroundMark x1="49648" y1="92000" x2="49648" y2="92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755" y="3655235"/>
                  <a:ext cx="720000" cy="720000"/>
                </a:xfrm>
                <a:prstGeom prst="rect">
                  <a:avLst/>
                </a:prstGeom>
              </p:spPr>
            </p:pic>
          </p:grp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53C6072A-A425-4BA5-9B59-D80211D159BE}"/>
                  </a:ext>
                </a:extLst>
              </p:cNvPr>
              <p:cNvSpPr/>
              <p:nvPr/>
            </p:nvSpPr>
            <p:spPr>
              <a:xfrm>
                <a:off x="409261" y="3280324"/>
                <a:ext cx="479785" cy="1898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700" b="1" i="0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고혈압</a:t>
                </a:r>
                <a:endParaRPr lang="ko-KR" altLang="en-US" sz="700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537552C-1C98-448C-A12E-33B16846D86F}"/>
                </a:ext>
              </a:extLst>
            </p:cNvPr>
            <p:cNvGrpSpPr/>
            <p:nvPr/>
          </p:nvGrpSpPr>
          <p:grpSpPr>
            <a:xfrm>
              <a:off x="1118576" y="3799958"/>
              <a:ext cx="690436" cy="852316"/>
              <a:chOff x="1748813" y="2622126"/>
              <a:chExt cx="690436" cy="85231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DABF0C2-2753-457B-A447-B6381117583D}"/>
                  </a:ext>
                </a:extLst>
              </p:cNvPr>
              <p:cNvGrpSpPr/>
              <p:nvPr/>
            </p:nvGrpSpPr>
            <p:grpSpPr>
              <a:xfrm>
                <a:off x="1748813" y="2622126"/>
                <a:ext cx="690436" cy="645452"/>
                <a:chOff x="2323798" y="2236723"/>
                <a:chExt cx="900000" cy="900000"/>
              </a:xfrm>
            </p:grpSpPr>
            <p:grpSp>
              <p:nvGrpSpPr>
                <p:cNvPr id="28" name="그룹 1003">
                  <a:extLst>
                    <a:ext uri="{FF2B5EF4-FFF2-40B4-BE49-F238E27FC236}">
                      <a16:creationId xmlns:a16="http://schemas.microsoft.com/office/drawing/2014/main" id="{D177E22A-26DD-4072-85C1-C3421BDA5E6E}"/>
                    </a:ext>
                  </a:extLst>
                </p:cNvPr>
                <p:cNvGrpSpPr/>
                <p:nvPr/>
              </p:nvGrpSpPr>
              <p:grpSpPr>
                <a:xfrm>
                  <a:off x="2323798" y="2236723"/>
                  <a:ext cx="900000" cy="900000"/>
                  <a:chOff x="1939557" y="2761783"/>
                  <a:chExt cx="3857099" cy="3849504"/>
                </a:xfrm>
              </p:grpSpPr>
              <p:pic>
                <p:nvPicPr>
                  <p:cNvPr id="29" name="Object 8">
                    <a:extLst>
                      <a:ext uri="{FF2B5EF4-FFF2-40B4-BE49-F238E27FC236}">
                        <a16:creationId xmlns:a16="http://schemas.microsoft.com/office/drawing/2014/main" id="{EFF8F3F5-3EF6-48A9-AD46-2303FF931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15343798">
                    <a:off x="1943355" y="2757985"/>
                    <a:ext cx="3849504" cy="3857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08" name="Picture 12" descr="당뇨병 검사 - 무료 의료 및 의료개 아이콘">
                  <a:extLst>
                    <a:ext uri="{FF2B5EF4-FFF2-40B4-BE49-F238E27FC236}">
                      <a16:creationId xmlns:a16="http://schemas.microsoft.com/office/drawing/2014/main" id="{3C46129A-33D9-400F-A21D-81CC3CF31C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503798" y="2304109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B9CB9927-D86B-460A-BBDC-5FB92C4F92B5}"/>
                  </a:ext>
                </a:extLst>
              </p:cNvPr>
              <p:cNvSpPr/>
              <p:nvPr/>
            </p:nvSpPr>
            <p:spPr>
              <a:xfrm>
                <a:off x="1852000" y="3284616"/>
                <a:ext cx="479785" cy="1898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700" b="1" i="0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당뇨병</a:t>
                </a:r>
                <a:endParaRPr lang="ko-KR" altLang="en-US" sz="7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8F7025D-BCB2-4D4E-93BE-69E199BD58E2}"/>
                </a:ext>
              </a:extLst>
            </p:cNvPr>
            <p:cNvGrpSpPr/>
            <p:nvPr/>
          </p:nvGrpSpPr>
          <p:grpSpPr>
            <a:xfrm>
              <a:off x="304823" y="3781828"/>
              <a:ext cx="690436" cy="870446"/>
              <a:chOff x="2473442" y="2605908"/>
              <a:chExt cx="690436" cy="870446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9FB87F8-FACB-40DD-8F2F-B60C8FF7A925}"/>
                  </a:ext>
                </a:extLst>
              </p:cNvPr>
              <p:cNvGrpSpPr/>
              <p:nvPr/>
            </p:nvGrpSpPr>
            <p:grpSpPr>
              <a:xfrm>
                <a:off x="2473442" y="2605908"/>
                <a:ext cx="690436" cy="645452"/>
                <a:chOff x="5682513" y="3780644"/>
                <a:chExt cx="900000" cy="900000"/>
              </a:xfrm>
            </p:grpSpPr>
            <p:grpSp>
              <p:nvGrpSpPr>
                <p:cNvPr id="30" name="그룹 1003">
                  <a:extLst>
                    <a:ext uri="{FF2B5EF4-FFF2-40B4-BE49-F238E27FC236}">
                      <a16:creationId xmlns:a16="http://schemas.microsoft.com/office/drawing/2014/main" id="{FEC65B9C-0436-4E5A-83AE-35D7402AFCF5}"/>
                    </a:ext>
                  </a:extLst>
                </p:cNvPr>
                <p:cNvGrpSpPr/>
                <p:nvPr/>
              </p:nvGrpSpPr>
              <p:grpSpPr>
                <a:xfrm>
                  <a:off x="5682513" y="3780644"/>
                  <a:ext cx="900000" cy="900000"/>
                  <a:chOff x="1939557" y="2761781"/>
                  <a:chExt cx="3857099" cy="3849504"/>
                </a:xfrm>
              </p:grpSpPr>
              <p:pic>
                <p:nvPicPr>
                  <p:cNvPr id="31" name="Object 8">
                    <a:extLst>
                      <a:ext uri="{FF2B5EF4-FFF2-40B4-BE49-F238E27FC236}">
                        <a16:creationId xmlns:a16="http://schemas.microsoft.com/office/drawing/2014/main" id="{5BB4A7FF-BF21-4A65-9EDC-8CA8215A85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16560000">
                    <a:off x="1943355" y="2757983"/>
                    <a:ext cx="3849504" cy="3857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04" name="Picture 8" descr="비만 - 무료 의료 및 의료개 아이콘">
                  <a:extLst>
                    <a:ext uri="{FF2B5EF4-FFF2-40B4-BE49-F238E27FC236}">
                      <a16:creationId xmlns:a16="http://schemas.microsoft.com/office/drawing/2014/main" id="{F7D1172A-09A5-43CE-8BB1-0E2606F6F1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72513" y="38715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7215914-7DA9-4BFE-90EB-79668C7C4EF5}"/>
                  </a:ext>
                </a:extLst>
              </p:cNvPr>
              <p:cNvSpPr/>
              <p:nvPr/>
            </p:nvSpPr>
            <p:spPr>
              <a:xfrm>
                <a:off x="2627261" y="3286528"/>
                <a:ext cx="382800" cy="1898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700" b="1" i="0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비만</a:t>
                </a:r>
                <a:endParaRPr lang="ko-KR" altLang="en-US" sz="700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6550C01-4715-456A-B3DF-95D006FD1D93}"/>
                </a:ext>
              </a:extLst>
            </p:cNvPr>
            <p:cNvGrpSpPr/>
            <p:nvPr/>
          </p:nvGrpSpPr>
          <p:grpSpPr>
            <a:xfrm>
              <a:off x="1074799" y="2852262"/>
              <a:ext cx="712662" cy="856107"/>
              <a:chOff x="1012248" y="2615502"/>
              <a:chExt cx="712662" cy="85610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D9F42C-B2D5-4318-BB1F-37B95387F232}"/>
                  </a:ext>
                </a:extLst>
              </p:cNvPr>
              <p:cNvGrpSpPr/>
              <p:nvPr/>
            </p:nvGrpSpPr>
            <p:grpSpPr>
              <a:xfrm>
                <a:off x="1024182" y="2615502"/>
                <a:ext cx="690436" cy="645452"/>
                <a:chOff x="2885625" y="3577873"/>
                <a:chExt cx="900000" cy="900000"/>
              </a:xfrm>
            </p:grpSpPr>
            <p:grpSp>
              <p:nvGrpSpPr>
                <p:cNvPr id="26" name="그룹 1003">
                  <a:extLst>
                    <a:ext uri="{FF2B5EF4-FFF2-40B4-BE49-F238E27FC236}">
                      <a16:creationId xmlns:a16="http://schemas.microsoft.com/office/drawing/2014/main" id="{6C5BDAE7-ACC6-4BE0-8521-9C783C0E0D1A}"/>
                    </a:ext>
                  </a:extLst>
                </p:cNvPr>
                <p:cNvGrpSpPr/>
                <p:nvPr/>
              </p:nvGrpSpPr>
              <p:grpSpPr>
                <a:xfrm>
                  <a:off x="2885625" y="3577873"/>
                  <a:ext cx="900000" cy="900000"/>
                  <a:chOff x="1939557" y="2761781"/>
                  <a:chExt cx="3857099" cy="3849504"/>
                </a:xfrm>
              </p:grpSpPr>
              <p:pic>
                <p:nvPicPr>
                  <p:cNvPr id="27" name="Object 8">
                    <a:extLst>
                      <a:ext uri="{FF2B5EF4-FFF2-40B4-BE49-F238E27FC236}">
                        <a16:creationId xmlns:a16="http://schemas.microsoft.com/office/drawing/2014/main" id="{E22C89AD-F811-4C1E-AB1B-15C745B50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16560000">
                    <a:off x="1943355" y="2757983"/>
                    <a:ext cx="3849504" cy="3857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02" name="Picture 6" descr="심장병 - 무료 의료 및 의료개 아이콘">
                  <a:extLst>
                    <a:ext uri="{FF2B5EF4-FFF2-40B4-BE49-F238E27FC236}">
                      <a16:creationId xmlns:a16="http://schemas.microsoft.com/office/drawing/2014/main" id="{32DDB397-D4AC-454C-A0D7-95D3350540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5625" y="366787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64622B3F-D029-4CC9-91CE-DCD9439C3986}"/>
                  </a:ext>
                </a:extLst>
              </p:cNvPr>
              <p:cNvSpPr/>
              <p:nvPr/>
            </p:nvSpPr>
            <p:spPr>
              <a:xfrm>
                <a:off x="1012248" y="3278015"/>
                <a:ext cx="712662" cy="19359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700" b="1">
                    <a:solidFill>
                      <a:srgbClr val="009668"/>
                    </a:solidFill>
                    <a:latin typeface="Open Sans" panose="020B0606030504020204" pitchFamily="34" charset="0"/>
                  </a:rPr>
                  <a:t>심혈관질환</a:t>
                </a:r>
                <a:endParaRPr lang="ko-KR" altLang="en-US" sz="700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520BF34-E1C1-42D8-99DE-54A82D42A37D}"/>
              </a:ext>
            </a:extLst>
          </p:cNvPr>
          <p:cNvSpPr txBox="1"/>
          <p:nvPr/>
        </p:nvSpPr>
        <p:spPr>
          <a:xfrm>
            <a:off x="1931563" y="2710075"/>
            <a:ext cx="2235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b="0" i="0" dirty="0">
                <a:solidFill>
                  <a:srgbClr val="040C28"/>
                </a:solidFill>
                <a:effectLst/>
                <a:latin typeface="Apple SD Gothic Neo"/>
              </a:rPr>
              <a:t>1. 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Apple SD Gothic Neo"/>
              </a:rPr>
              <a:t>가벼운 유산소 운동</a:t>
            </a:r>
            <a:endParaRPr lang="en-US" altLang="ko-KR" sz="1400" b="0" i="0" dirty="0">
              <a:solidFill>
                <a:srgbClr val="040C28"/>
              </a:solidFill>
              <a:effectLst/>
              <a:latin typeface="Apple SD Gothic Neo"/>
            </a:endParaRPr>
          </a:p>
          <a:p>
            <a:pPr algn="just"/>
            <a:r>
              <a:rPr lang="ko-KR" altLang="en-US" sz="1400" b="0" i="0" dirty="0">
                <a:solidFill>
                  <a:srgbClr val="040C28"/>
                </a:solidFill>
                <a:effectLst/>
                <a:latin typeface="Apple SD Gothic Neo"/>
              </a:rPr>
              <a:t>    권장</a:t>
            </a:r>
            <a:endParaRPr lang="en-US" altLang="ko-KR" sz="1400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pPr marL="342900" indent="-342900" algn="just">
              <a:buAutoNum type="arabicPeriod"/>
            </a:pPr>
            <a:endParaRPr lang="en-US" altLang="ko-KR" sz="1400" dirty="0">
              <a:solidFill>
                <a:srgbClr val="202124"/>
              </a:solidFill>
              <a:latin typeface="Apple SD Gothic Neo"/>
            </a:endParaRPr>
          </a:p>
          <a:p>
            <a:pPr algn="just"/>
            <a:r>
              <a:rPr lang="en-US" altLang="ko-KR" sz="1400" dirty="0"/>
              <a:t>2. </a:t>
            </a:r>
            <a:r>
              <a:rPr lang="ko-KR" altLang="en-US" sz="1400" dirty="0"/>
              <a:t>매일 기록되는 환자</a:t>
            </a:r>
            <a:endParaRPr lang="en-US" altLang="ko-KR" sz="1400" dirty="0"/>
          </a:p>
          <a:p>
            <a:pPr algn="just"/>
            <a:r>
              <a:rPr lang="ko-KR" altLang="en-US" sz="1400" dirty="0"/>
              <a:t>   의 체중</a:t>
            </a:r>
            <a:r>
              <a:rPr lang="en-US" altLang="ko-KR" sz="1400" dirty="0"/>
              <a:t>, </a:t>
            </a:r>
            <a:r>
              <a:rPr lang="ko-KR" altLang="en-US" sz="1400" dirty="0"/>
              <a:t>운동량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흡</a:t>
            </a:r>
            <a:endParaRPr lang="en-US" altLang="ko-KR" sz="1400" dirty="0"/>
          </a:p>
          <a:p>
            <a:pPr algn="just"/>
            <a:r>
              <a:rPr lang="ko-KR" altLang="en-US" sz="1400" dirty="0"/>
              <a:t>   연 여부로 계산되는</a:t>
            </a:r>
            <a:endParaRPr lang="en-US" altLang="ko-KR" sz="1400" dirty="0"/>
          </a:p>
          <a:p>
            <a:pPr algn="just"/>
            <a:r>
              <a:rPr lang="en-US" altLang="ko-KR" sz="1400" dirty="0"/>
              <a:t>   </a:t>
            </a:r>
            <a:r>
              <a:rPr lang="ko-KR" altLang="en-US" sz="1400" dirty="0"/>
              <a:t>재발 위험도에 따른</a:t>
            </a:r>
            <a:endParaRPr lang="en-US" altLang="ko-KR" sz="1400" dirty="0"/>
          </a:p>
          <a:p>
            <a:pPr algn="just"/>
            <a:r>
              <a:rPr lang="en-US" altLang="ko-KR" sz="1400" dirty="0"/>
              <a:t>  </a:t>
            </a:r>
            <a:r>
              <a:rPr lang="ko-KR" altLang="en-US" sz="1400" dirty="0"/>
              <a:t> 운동법 및 운동량</a:t>
            </a:r>
            <a:endParaRPr lang="en-US" altLang="ko-KR" sz="1400" dirty="0"/>
          </a:p>
          <a:p>
            <a:pPr algn="just"/>
            <a:r>
              <a:rPr lang="en-US" altLang="ko-KR" sz="1400" dirty="0"/>
              <a:t>  </a:t>
            </a:r>
            <a:r>
              <a:rPr lang="ko-KR" altLang="en-US" sz="1400" dirty="0"/>
              <a:t> 제시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E00185-1688-4062-9938-4134D51F6337}"/>
              </a:ext>
            </a:extLst>
          </p:cNvPr>
          <p:cNvSpPr txBox="1"/>
          <p:nvPr/>
        </p:nvSpPr>
        <p:spPr>
          <a:xfrm>
            <a:off x="326359" y="2000192"/>
            <a:ext cx="3626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디스크 재발에 영향을 끼치는 주 요인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49772D-F1C3-4627-96FC-E6027DEA00DF}"/>
              </a:ext>
            </a:extLst>
          </p:cNvPr>
          <p:cNvSpPr txBox="1"/>
          <p:nvPr/>
        </p:nvSpPr>
        <p:spPr>
          <a:xfrm>
            <a:off x="4390732" y="2012734"/>
            <a:ext cx="3536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직장내 디스크 관리법</a:t>
            </a:r>
            <a:endParaRPr lang="en-US" altLang="ko-KR" sz="1600" b="1" dirty="0"/>
          </a:p>
        </p:txBody>
      </p:sp>
      <p:pic>
        <p:nvPicPr>
          <p:cNvPr id="1026" name="Picture 2" descr="코로나 이기는 운동!&quot; 문체부 '집콕운동' 대국민 캠페인 시작">
            <a:extLst>
              <a:ext uri="{FF2B5EF4-FFF2-40B4-BE49-F238E27FC236}">
                <a16:creationId xmlns:a16="http://schemas.microsoft.com/office/drawing/2014/main" id="{E126F46C-0917-4326-97CA-CBA7A3ED39A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754" y="2437899"/>
            <a:ext cx="1440000" cy="19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66354D8-99D4-4DFA-8C7B-2411FC7D9F7F}"/>
              </a:ext>
            </a:extLst>
          </p:cNvPr>
          <p:cNvSpPr txBox="1"/>
          <p:nvPr/>
        </p:nvSpPr>
        <p:spPr>
          <a:xfrm>
            <a:off x="8945737" y="2012761"/>
            <a:ext cx="2815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다양한 운동 캠페인 추천</a:t>
            </a:r>
            <a:endParaRPr lang="en-US" altLang="ko-KR" sz="1600" b="1" dirty="0"/>
          </a:p>
        </p:txBody>
      </p:sp>
      <p:pic>
        <p:nvPicPr>
          <p:cNvPr id="1030" name="Picture 6" descr="복지부, 비만 예방 걷기 운동 캠페인 시작 - 백세시대">
            <a:extLst>
              <a:ext uri="{FF2B5EF4-FFF2-40B4-BE49-F238E27FC236}">
                <a16:creationId xmlns:a16="http://schemas.microsoft.com/office/drawing/2014/main" id="{1E1519F1-E458-4BB2-9E9C-93A8FAB82FF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753" y="4593540"/>
            <a:ext cx="1440000" cy="19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F78608-822D-4A82-B10F-9D1F9D68C3E4}"/>
              </a:ext>
            </a:extLst>
          </p:cNvPr>
          <p:cNvCxnSpPr>
            <a:cxnSpLocks/>
          </p:cNvCxnSpPr>
          <p:nvPr/>
        </p:nvCxnSpPr>
        <p:spPr>
          <a:xfrm>
            <a:off x="10345337" y="2549660"/>
            <a:ext cx="0" cy="3989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1F159DE-748F-459D-A83D-BCCC7DBB4C03}"/>
              </a:ext>
            </a:extLst>
          </p:cNvPr>
          <p:cNvCxnSpPr>
            <a:cxnSpLocks/>
          </p:cNvCxnSpPr>
          <p:nvPr/>
        </p:nvCxnSpPr>
        <p:spPr>
          <a:xfrm flipH="1">
            <a:off x="8852883" y="4433753"/>
            <a:ext cx="29878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B868ADE-9042-4BF8-BD9F-CD76F57DF51D}"/>
              </a:ext>
            </a:extLst>
          </p:cNvPr>
          <p:cNvCxnSpPr>
            <a:cxnSpLocks/>
          </p:cNvCxnSpPr>
          <p:nvPr/>
        </p:nvCxnSpPr>
        <p:spPr>
          <a:xfrm flipH="1">
            <a:off x="4037686" y="2413276"/>
            <a:ext cx="5997" cy="423091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026B9CA-754C-4FA6-BF1A-A1513854A27E}"/>
              </a:ext>
            </a:extLst>
          </p:cNvPr>
          <p:cNvCxnSpPr>
            <a:cxnSpLocks/>
          </p:cNvCxnSpPr>
          <p:nvPr/>
        </p:nvCxnSpPr>
        <p:spPr>
          <a:xfrm>
            <a:off x="8632108" y="2413276"/>
            <a:ext cx="3824" cy="423091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196E598-833F-4EEE-AF3B-1683D273E5C9}"/>
              </a:ext>
            </a:extLst>
          </p:cNvPr>
          <p:cNvSpPr txBox="1"/>
          <p:nvPr/>
        </p:nvSpPr>
        <p:spPr>
          <a:xfrm>
            <a:off x="5526824" y="2611220"/>
            <a:ext cx="160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근육 강화 운동</a:t>
            </a:r>
          </a:p>
        </p:txBody>
      </p:sp>
      <p:pic>
        <p:nvPicPr>
          <p:cNvPr id="107" name="Picture 22">
            <a:extLst>
              <a:ext uri="{FF2B5EF4-FFF2-40B4-BE49-F238E27FC236}">
                <a16:creationId xmlns:a16="http://schemas.microsoft.com/office/drawing/2014/main" id="{BB9DA231-FAC9-402C-96A9-D812ABE3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821" y="4690734"/>
            <a:ext cx="1411342" cy="18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4">
            <a:extLst>
              <a:ext uri="{FF2B5EF4-FFF2-40B4-BE49-F238E27FC236}">
                <a16:creationId xmlns:a16="http://schemas.microsoft.com/office/drawing/2014/main" id="{2849CC4A-9710-4078-8A19-7C57221C7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095" y="2436987"/>
            <a:ext cx="1337068" cy="19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058A56-C5E5-44C3-AF7C-92F41F6E73A5}"/>
              </a:ext>
            </a:extLst>
          </p:cNvPr>
          <p:cNvSpPr/>
          <p:nvPr/>
        </p:nvSpPr>
        <p:spPr>
          <a:xfrm>
            <a:off x="4088565" y="2821731"/>
            <a:ext cx="2149870" cy="1914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7E3D026-A146-44EC-8C89-DF6893793B4B}"/>
              </a:ext>
            </a:extLst>
          </p:cNvPr>
          <p:cNvSpPr/>
          <p:nvPr/>
        </p:nvSpPr>
        <p:spPr>
          <a:xfrm>
            <a:off x="6240622" y="2818225"/>
            <a:ext cx="2396223" cy="1908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9CE4FE5-370C-473D-83D9-BDCEFB022EA9}"/>
              </a:ext>
            </a:extLst>
          </p:cNvPr>
          <p:cNvSpPr/>
          <p:nvPr/>
        </p:nvSpPr>
        <p:spPr>
          <a:xfrm>
            <a:off x="4091951" y="4468054"/>
            <a:ext cx="2134242" cy="184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0EF1C14-9BD0-40D4-BA4D-E8C6BD0D9894}"/>
              </a:ext>
            </a:extLst>
          </p:cNvPr>
          <p:cNvSpPr/>
          <p:nvPr/>
        </p:nvSpPr>
        <p:spPr>
          <a:xfrm>
            <a:off x="6238435" y="4464332"/>
            <a:ext cx="2397564" cy="1859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말풍선: 사각형 68">
            <a:extLst>
              <a:ext uri="{FF2B5EF4-FFF2-40B4-BE49-F238E27FC236}">
                <a16:creationId xmlns:a16="http://schemas.microsoft.com/office/drawing/2014/main" id="{E20B121C-3E0E-4A11-B1EE-96CF1F926B9B}"/>
              </a:ext>
            </a:extLst>
          </p:cNvPr>
          <p:cNvSpPr/>
          <p:nvPr/>
        </p:nvSpPr>
        <p:spPr>
          <a:xfrm rot="10800000">
            <a:off x="275339" y="4856684"/>
            <a:ext cx="3555726" cy="535158"/>
          </a:xfrm>
          <a:prstGeom prst="wedgeRectCallout">
            <a:avLst>
              <a:gd name="adj1" fmla="val 21674"/>
              <a:gd name="adj2" fmla="val 759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3C86002-F1FD-443C-99B5-B9D6E3D65DA9}"/>
              </a:ext>
            </a:extLst>
          </p:cNvPr>
          <p:cNvSpPr txBox="1"/>
          <p:nvPr/>
        </p:nvSpPr>
        <p:spPr>
          <a:xfrm>
            <a:off x="276252" y="4875493"/>
            <a:ext cx="3611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b="0" i="0" dirty="0">
                <a:effectLst/>
                <a:latin typeface="Apple SD Gothic Neo"/>
              </a:rPr>
              <a:t>1. </a:t>
            </a:r>
            <a:r>
              <a:rPr lang="ko-KR" altLang="en-US" sz="1400" b="0" i="0" dirty="0">
                <a:effectLst/>
                <a:latin typeface="Apple SD Gothic Neo"/>
              </a:rPr>
              <a:t>설탕이나 꿀 등 단순당의 섭취 주의</a:t>
            </a:r>
            <a:endParaRPr lang="en-US" altLang="ko-KR" sz="1400" b="0" i="0" dirty="0">
              <a:effectLst/>
              <a:latin typeface="Apple SD Gothic Neo"/>
            </a:endParaRPr>
          </a:p>
          <a:p>
            <a:pPr algn="just"/>
            <a:r>
              <a:rPr lang="en-US" altLang="ko-KR" sz="1400" b="0" i="0" dirty="0">
                <a:effectLst/>
                <a:latin typeface="Apple SD Gothic Neo"/>
              </a:rPr>
              <a:t>2. </a:t>
            </a:r>
            <a:r>
              <a:rPr lang="ko-KR" altLang="en-US" sz="1400" b="0" i="0" dirty="0">
                <a:effectLst/>
                <a:latin typeface="Apple SD Gothic Neo"/>
              </a:rPr>
              <a:t>충분한 </a:t>
            </a:r>
            <a:r>
              <a:rPr lang="ko-KR" altLang="en-US" sz="1400" b="0" i="0" dirty="0" err="1">
                <a:effectLst/>
                <a:latin typeface="Apple SD Gothic Neo"/>
              </a:rPr>
              <a:t>식이섬유소</a:t>
            </a:r>
            <a:r>
              <a:rPr lang="ko-KR" altLang="en-US" sz="1400" b="0" i="0" dirty="0">
                <a:effectLst/>
                <a:latin typeface="Apple SD Gothic Neo"/>
              </a:rPr>
              <a:t> 섭취 권유</a:t>
            </a:r>
            <a:endParaRPr lang="en-US" altLang="ko-KR" sz="1400" b="0" i="0" dirty="0">
              <a:effectLst/>
              <a:latin typeface="Apple SD Gothic Neo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76F17CC-7C91-49E3-83F2-DF5770985831}"/>
              </a:ext>
            </a:extLst>
          </p:cNvPr>
          <p:cNvSpPr/>
          <p:nvPr/>
        </p:nvSpPr>
        <p:spPr>
          <a:xfrm>
            <a:off x="1828733" y="2637374"/>
            <a:ext cx="2124404" cy="2071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FD0BCF-0118-4B15-A465-30EA583AE9E9}"/>
              </a:ext>
            </a:extLst>
          </p:cNvPr>
          <p:cNvSpPr txBox="1"/>
          <p:nvPr/>
        </p:nvSpPr>
        <p:spPr>
          <a:xfrm>
            <a:off x="1048717" y="5553599"/>
            <a:ext cx="27677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Apple SD Gothic Neo"/>
              </a:rPr>
              <a:t>당일 흡연량을 기록하여</a:t>
            </a:r>
            <a:r>
              <a:rPr lang="en-US" altLang="ko-KR" sz="1400" dirty="0">
                <a:latin typeface="Apple SD Gothic Neo"/>
              </a:rPr>
              <a:t>, </a:t>
            </a:r>
            <a:r>
              <a:rPr lang="ko-KR" altLang="en-US" sz="1400" b="0" i="0" dirty="0">
                <a:effectLst/>
                <a:latin typeface="Apple SD Gothic Neo"/>
              </a:rPr>
              <a:t>한달 전</a:t>
            </a:r>
            <a:r>
              <a:rPr lang="en-US" altLang="ko-KR" sz="1400" b="0" i="0" dirty="0"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effectLst/>
                <a:latin typeface="Apple SD Gothic Neo"/>
              </a:rPr>
              <a:t>대비 </a:t>
            </a:r>
            <a:r>
              <a:rPr lang="ko-KR" altLang="en-US" sz="1400" dirty="0">
                <a:latin typeface="Apple SD Gothic Neo"/>
              </a:rPr>
              <a:t>일</a:t>
            </a:r>
            <a:r>
              <a:rPr lang="ko-KR" altLang="en-US" sz="1400" b="0" i="0" dirty="0">
                <a:effectLst/>
                <a:latin typeface="Apple SD Gothic Neo"/>
              </a:rPr>
              <a:t> 평균 흡연량 변화율을 보여줌으로써 환자가 성취감을 느낄 수 있음</a:t>
            </a:r>
            <a:endParaRPr lang="en-US" altLang="ko-KR" sz="1400" b="0" i="0" dirty="0">
              <a:effectLst/>
              <a:latin typeface="Apple SD Gothic Neo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2BE274-F66B-72FE-E50A-743F580CA879}"/>
              </a:ext>
            </a:extLst>
          </p:cNvPr>
          <p:cNvCxnSpPr>
            <a:cxnSpLocks/>
          </p:cNvCxnSpPr>
          <p:nvPr/>
        </p:nvCxnSpPr>
        <p:spPr>
          <a:xfrm>
            <a:off x="6190934" y="3235961"/>
            <a:ext cx="0" cy="28650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8E5668-40EE-C8CA-F6BE-D361D9271D69}"/>
              </a:ext>
            </a:extLst>
          </p:cNvPr>
          <p:cNvCxnSpPr>
            <a:cxnSpLocks/>
          </p:cNvCxnSpPr>
          <p:nvPr/>
        </p:nvCxnSpPr>
        <p:spPr>
          <a:xfrm flipH="1">
            <a:off x="4760321" y="4633287"/>
            <a:ext cx="298787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49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68A1C53-DF28-D00C-E514-D0565D3FB165}"/>
              </a:ext>
            </a:extLst>
          </p:cNvPr>
          <p:cNvSpPr/>
          <p:nvPr/>
        </p:nvSpPr>
        <p:spPr>
          <a:xfrm>
            <a:off x="7381038" y="5003087"/>
            <a:ext cx="915071" cy="775962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1FC9108-FA08-94BA-79F5-215CB9F2AD90}"/>
              </a:ext>
            </a:extLst>
          </p:cNvPr>
          <p:cNvSpPr/>
          <p:nvPr/>
        </p:nvSpPr>
        <p:spPr>
          <a:xfrm>
            <a:off x="7392117" y="4182618"/>
            <a:ext cx="888713" cy="825991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376CA00-C9CF-2E48-F237-D5ED01F3EF3B}"/>
              </a:ext>
            </a:extLst>
          </p:cNvPr>
          <p:cNvSpPr/>
          <p:nvPr/>
        </p:nvSpPr>
        <p:spPr>
          <a:xfrm>
            <a:off x="7381485" y="3388072"/>
            <a:ext cx="914266" cy="787764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517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 Self Care </a:t>
            </a:r>
            <a:r>
              <a:rPr lang="ko-KR" altLang="en-US" sz="2800" b="1" dirty="0">
                <a:solidFill>
                  <a:schemeClr val="accent2"/>
                </a:solidFill>
              </a:rPr>
              <a:t>시스템 구축</a:t>
            </a:r>
          </a:p>
        </p:txBody>
      </p:sp>
      <p:graphicFrame>
        <p:nvGraphicFramePr>
          <p:cNvPr id="21" name="표 22">
            <a:extLst>
              <a:ext uri="{FF2B5EF4-FFF2-40B4-BE49-F238E27FC236}">
                <a16:creationId xmlns:a16="http://schemas.microsoft.com/office/drawing/2014/main" id="{EF8F912C-8B1E-4A41-80ED-1F19BBF15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411747"/>
              </p:ext>
            </p:extLst>
          </p:nvPr>
        </p:nvGraphicFramePr>
        <p:xfrm>
          <a:off x="9276868" y="4588159"/>
          <a:ext cx="252007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452">
                  <a:extLst>
                    <a:ext uri="{9D8B030D-6E8A-4147-A177-3AD203B41FA5}">
                      <a16:colId xmlns:a16="http://schemas.microsoft.com/office/drawing/2014/main" val="1975628753"/>
                    </a:ext>
                  </a:extLst>
                </a:gridCol>
                <a:gridCol w="550356">
                  <a:extLst>
                    <a:ext uri="{9D8B030D-6E8A-4147-A177-3AD203B41FA5}">
                      <a16:colId xmlns:a16="http://schemas.microsoft.com/office/drawing/2014/main" val="3928160075"/>
                    </a:ext>
                  </a:extLst>
                </a:gridCol>
                <a:gridCol w="996265">
                  <a:extLst>
                    <a:ext uri="{9D8B030D-6E8A-4147-A177-3AD203B41FA5}">
                      <a16:colId xmlns:a16="http://schemas.microsoft.com/office/drawing/2014/main" val="1129265621"/>
                    </a:ext>
                  </a:extLst>
                </a:gridCol>
              </a:tblGrid>
              <a:tr h="2476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세부내용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346266"/>
                  </a:ext>
                </a:extLst>
              </a:tr>
              <a:tr h="203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아침운동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걷기 </a:t>
                      </a:r>
                      <a:r>
                        <a:rPr lang="en-US" altLang="ko-KR" sz="800" dirty="0"/>
                        <a:t>30</a:t>
                      </a:r>
                      <a:r>
                        <a:rPr lang="ko-KR" altLang="en-US" sz="800" dirty="0"/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897031"/>
                  </a:ext>
                </a:extLst>
              </a:tr>
              <a:tr h="203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점심운동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217"/>
                  </a:ext>
                </a:extLst>
              </a:tr>
              <a:tr h="203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저녁운동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맥킨지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900263"/>
                  </a:ext>
                </a:extLst>
              </a:tr>
              <a:tr h="203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흡연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30</a:t>
                      </a:r>
                      <a:r>
                        <a:rPr lang="ko-KR" altLang="en-US" sz="800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354919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3A40BF-7433-17F1-49FE-40C6BD2E6607}"/>
              </a:ext>
            </a:extLst>
          </p:cNvPr>
          <p:cNvGrpSpPr/>
          <p:nvPr/>
        </p:nvGrpSpPr>
        <p:grpSpPr>
          <a:xfrm>
            <a:off x="305069" y="1969291"/>
            <a:ext cx="11609567" cy="3831284"/>
            <a:chOff x="335370" y="2453503"/>
            <a:chExt cx="11484917" cy="435699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D1B79B9-5084-DCC3-70BD-F12FE44D4B0C}"/>
                </a:ext>
              </a:extLst>
            </p:cNvPr>
            <p:cNvGrpSpPr/>
            <p:nvPr/>
          </p:nvGrpSpPr>
          <p:grpSpPr>
            <a:xfrm>
              <a:off x="9083691" y="2499833"/>
              <a:ext cx="2736596" cy="4292793"/>
              <a:chOff x="9083692" y="2499833"/>
              <a:chExt cx="2736595" cy="4292793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F7B5FD0-FB49-4814-AA09-B6F6391F9BBE}"/>
                  </a:ext>
                </a:extLst>
              </p:cNvPr>
              <p:cNvSpPr/>
              <p:nvPr/>
            </p:nvSpPr>
            <p:spPr>
              <a:xfrm>
                <a:off x="9083692" y="2499833"/>
                <a:ext cx="2736595" cy="4292793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934EA33-A679-3A14-CB29-D0E485BC3156}"/>
                  </a:ext>
                </a:extLst>
              </p:cNvPr>
              <p:cNvGrpSpPr/>
              <p:nvPr/>
            </p:nvGrpSpPr>
            <p:grpSpPr>
              <a:xfrm>
                <a:off x="9090822" y="2558724"/>
                <a:ext cx="2718125" cy="2100335"/>
                <a:chOff x="9090822" y="2558724"/>
                <a:chExt cx="2718125" cy="2100335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00EF2C9-91A5-4C83-A4A8-4BAC0D880473}"/>
                    </a:ext>
                  </a:extLst>
                </p:cNvPr>
                <p:cNvSpPr/>
                <p:nvPr/>
              </p:nvSpPr>
              <p:spPr>
                <a:xfrm>
                  <a:off x="9414397" y="3460303"/>
                  <a:ext cx="2143278" cy="217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2023</a:t>
                  </a:r>
                  <a:r>
                    <a:rPr lang="ko-KR" altLang="en-US" sz="1100" dirty="0">
                      <a:solidFill>
                        <a:schemeClr val="tx1"/>
                      </a:solidFill>
                    </a:rPr>
                    <a:t>년 </a:t>
                  </a:r>
                  <a:r>
                    <a:rPr lang="en-US" altLang="ko-KR" sz="1100" dirty="0">
                      <a:solidFill>
                        <a:schemeClr val="tx1"/>
                      </a:solidFill>
                    </a:rPr>
                    <a:t>6</a:t>
                  </a:r>
                  <a:r>
                    <a:rPr lang="ko-KR" altLang="en-US" sz="1100" dirty="0">
                      <a:solidFill>
                        <a:schemeClr val="tx1"/>
                      </a:solidFill>
                    </a:rPr>
                    <a:t>월 </a:t>
                  </a:r>
                  <a:r>
                    <a:rPr lang="en-US" altLang="ko-KR" sz="1100" dirty="0">
                      <a:solidFill>
                        <a:schemeClr val="tx1"/>
                      </a:solidFill>
                    </a:rPr>
                    <a:t>29</a:t>
                  </a:r>
                  <a:r>
                    <a:rPr lang="ko-KR" altLang="en-US" sz="1100" dirty="0">
                      <a:solidFill>
                        <a:schemeClr val="tx1"/>
                      </a:solidFill>
                    </a:rPr>
                    <a:t>일 기록표</a:t>
                  </a:r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3EAFCC5-2686-1DC2-7A89-B7B52187E942}"/>
                    </a:ext>
                  </a:extLst>
                </p:cNvPr>
                <p:cNvGrpSpPr/>
                <p:nvPr/>
              </p:nvGrpSpPr>
              <p:grpSpPr>
                <a:xfrm>
                  <a:off x="9090822" y="3731125"/>
                  <a:ext cx="2613034" cy="927934"/>
                  <a:chOff x="9090822" y="3731125"/>
                  <a:chExt cx="2613034" cy="927934"/>
                </a:xfrm>
              </p:grpSpPr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53524A74-AB40-4CC8-8A5E-D934DE82A5F5}"/>
                      </a:ext>
                    </a:extLst>
                  </p:cNvPr>
                  <p:cNvSpPr txBox="1"/>
                  <p:nvPr/>
                </p:nvSpPr>
                <p:spPr>
                  <a:xfrm>
                    <a:off x="9647917" y="4387519"/>
                    <a:ext cx="1110151" cy="2715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오늘의 운동</a:t>
                    </a:r>
                  </a:p>
                </p:txBody>
              </p:sp>
              <p:cxnSp>
                <p:nvCxnSpPr>
                  <p:cNvPr id="177" name="직선 연결선 176">
                    <a:extLst>
                      <a:ext uri="{FF2B5EF4-FFF2-40B4-BE49-F238E27FC236}">
                        <a16:creationId xmlns:a16="http://schemas.microsoft.com/office/drawing/2014/main" id="{2890440D-5184-47E9-876B-44852B9D9113}"/>
                      </a:ext>
                    </a:extLst>
                  </p:cNvPr>
                  <p:cNvCxnSpPr/>
                  <p:nvPr/>
                </p:nvCxnSpPr>
                <p:spPr>
                  <a:xfrm>
                    <a:off x="9796985" y="3806370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직선 연결선 177">
                    <a:extLst>
                      <a:ext uri="{FF2B5EF4-FFF2-40B4-BE49-F238E27FC236}">
                        <a16:creationId xmlns:a16="http://schemas.microsoft.com/office/drawing/2014/main" id="{0C0A087B-C29A-4AC3-959E-818FE10AD7CB}"/>
                      </a:ext>
                    </a:extLst>
                  </p:cNvPr>
                  <p:cNvCxnSpPr/>
                  <p:nvPr/>
                </p:nvCxnSpPr>
                <p:spPr>
                  <a:xfrm>
                    <a:off x="9796985" y="3806113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직선 연결선 178">
                    <a:extLst>
                      <a:ext uri="{FF2B5EF4-FFF2-40B4-BE49-F238E27FC236}">
                        <a16:creationId xmlns:a16="http://schemas.microsoft.com/office/drawing/2014/main" id="{DB9FF7C7-BC61-4722-9C29-3B3DEAE763CE}"/>
                      </a:ext>
                    </a:extLst>
                  </p:cNvPr>
                  <p:cNvCxnSpPr/>
                  <p:nvPr/>
                </p:nvCxnSpPr>
                <p:spPr>
                  <a:xfrm>
                    <a:off x="9796985" y="3851089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27D22E2A-2629-4A08-A6E4-57CCF2678B10}"/>
                      </a:ext>
                    </a:extLst>
                  </p:cNvPr>
                  <p:cNvSpPr/>
                  <p:nvPr/>
                </p:nvSpPr>
                <p:spPr>
                  <a:xfrm>
                    <a:off x="9186299" y="3998911"/>
                    <a:ext cx="628769" cy="271537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위험</a:t>
                    </a:r>
                  </a:p>
                </p:txBody>
              </p:sp>
              <p:sp>
                <p:nvSpPr>
                  <p:cNvPr id="231" name="직사각형 230">
                    <a:extLst>
                      <a:ext uri="{FF2B5EF4-FFF2-40B4-BE49-F238E27FC236}">
                        <a16:creationId xmlns:a16="http://schemas.microsoft.com/office/drawing/2014/main" id="{3540CE2D-DD27-45A8-A667-0CA56526907C}"/>
                      </a:ext>
                    </a:extLst>
                  </p:cNvPr>
                  <p:cNvSpPr/>
                  <p:nvPr/>
                </p:nvSpPr>
                <p:spPr>
                  <a:xfrm>
                    <a:off x="9816777" y="3987867"/>
                    <a:ext cx="628768" cy="271536"/>
                  </a:xfrm>
                  <a:prstGeom prst="rect">
                    <a:avLst/>
                  </a:prstGeom>
                  <a:solidFill>
                    <a:srgbClr val="FF2F2F">
                      <a:alpha val="39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주의</a:t>
                    </a:r>
                  </a:p>
                </p:txBody>
              </p:sp>
              <p:sp>
                <p:nvSpPr>
                  <p:cNvPr id="232" name="직사각형 231">
                    <a:extLst>
                      <a:ext uri="{FF2B5EF4-FFF2-40B4-BE49-F238E27FC236}">
                        <a16:creationId xmlns:a16="http://schemas.microsoft.com/office/drawing/2014/main" id="{A699E218-53DF-4A7C-AC1B-E15C73A02D23}"/>
                      </a:ext>
                    </a:extLst>
                  </p:cNvPr>
                  <p:cNvSpPr/>
                  <p:nvPr/>
                </p:nvSpPr>
                <p:spPr>
                  <a:xfrm>
                    <a:off x="10445807" y="3987867"/>
                    <a:ext cx="628767" cy="271536"/>
                  </a:xfrm>
                  <a:prstGeom prst="rect">
                    <a:avLst/>
                  </a:prstGeom>
                  <a:solidFill>
                    <a:srgbClr val="FC7B10">
                      <a:alpha val="39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관찰</a:t>
                    </a:r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1440D90B-66D8-402B-A9A6-C4690E9819C8}"/>
                      </a:ext>
                    </a:extLst>
                  </p:cNvPr>
                  <p:cNvSpPr/>
                  <p:nvPr/>
                </p:nvSpPr>
                <p:spPr>
                  <a:xfrm>
                    <a:off x="11075089" y="3987867"/>
                    <a:ext cx="628767" cy="271536"/>
                  </a:xfrm>
                  <a:prstGeom prst="rect">
                    <a:avLst/>
                  </a:prstGeom>
                  <a:solidFill>
                    <a:srgbClr val="92D050">
                      <a:alpha val="39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정상</a:t>
                    </a:r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34D633FC-630A-45B2-B7FC-962D3045CF01}"/>
                      </a:ext>
                    </a:extLst>
                  </p:cNvPr>
                  <p:cNvSpPr/>
                  <p:nvPr/>
                </p:nvSpPr>
                <p:spPr>
                  <a:xfrm>
                    <a:off x="9186296" y="3987865"/>
                    <a:ext cx="628769" cy="271536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>
                      <a:noFill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46AD22E-6B5C-4080-9721-B19654D069D7}"/>
                      </a:ext>
                    </a:extLst>
                  </p:cNvPr>
                  <p:cNvSpPr txBox="1"/>
                  <p:nvPr/>
                </p:nvSpPr>
                <p:spPr>
                  <a:xfrm>
                    <a:off x="9090822" y="4287597"/>
                    <a:ext cx="772098" cy="2262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b="1" dirty="0"/>
                      <a:t>단계입니다</a:t>
                    </a:r>
                    <a:r>
                      <a:rPr lang="en-US" altLang="ko-KR" sz="900" b="1" dirty="0"/>
                      <a:t>. </a:t>
                    </a:r>
                    <a:endParaRPr lang="ko-KR" altLang="en-US" sz="900" b="1" dirty="0"/>
                  </a:p>
                </p:txBody>
              </p:sp>
              <p:sp>
                <p:nvSpPr>
                  <p:cNvPr id="366" name="TextBox 365">
                    <a:extLst>
                      <a:ext uri="{FF2B5EF4-FFF2-40B4-BE49-F238E27FC236}">
                        <a16:creationId xmlns:a16="http://schemas.microsoft.com/office/drawing/2014/main" id="{51FCF129-09F6-4235-8687-E6CC0FAA09F9}"/>
                      </a:ext>
                    </a:extLst>
                  </p:cNvPr>
                  <p:cNvSpPr txBox="1"/>
                  <p:nvPr/>
                </p:nvSpPr>
                <p:spPr>
                  <a:xfrm>
                    <a:off x="9104537" y="3731125"/>
                    <a:ext cx="1021015" cy="2625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b="1" dirty="0"/>
                      <a:t>강 </a:t>
                    </a:r>
                    <a:r>
                      <a:rPr lang="ko-KR" altLang="en-US" sz="900" b="1" dirty="0" err="1"/>
                      <a:t>철님은</a:t>
                    </a:r>
                    <a:r>
                      <a:rPr lang="ko-KR" altLang="en-US" sz="900" b="1" dirty="0"/>
                      <a:t> 현재</a:t>
                    </a:r>
                  </a:p>
                </p:txBody>
              </p: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76E4FCB-5165-C486-1293-74C375F10518}"/>
                    </a:ext>
                  </a:extLst>
                </p:cNvPr>
                <p:cNvGrpSpPr/>
                <p:nvPr/>
              </p:nvGrpSpPr>
              <p:grpSpPr>
                <a:xfrm>
                  <a:off x="9100821" y="2558724"/>
                  <a:ext cx="2708126" cy="821478"/>
                  <a:chOff x="9100821" y="2558724"/>
                  <a:chExt cx="2708126" cy="821478"/>
                </a:xfrm>
              </p:grpSpPr>
              <p:cxnSp>
                <p:nvCxnSpPr>
                  <p:cNvPr id="214" name="직선 연결선 213">
                    <a:extLst>
                      <a:ext uri="{FF2B5EF4-FFF2-40B4-BE49-F238E27FC236}">
                        <a16:creationId xmlns:a16="http://schemas.microsoft.com/office/drawing/2014/main" id="{47E9094E-9914-4CB3-9CA0-551928D0E838}"/>
                      </a:ext>
                    </a:extLst>
                  </p:cNvPr>
                  <p:cNvCxnSpPr/>
                  <p:nvPr/>
                </p:nvCxnSpPr>
                <p:spPr>
                  <a:xfrm>
                    <a:off x="11465261" y="2671828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직선 연결선 214">
                    <a:extLst>
                      <a:ext uri="{FF2B5EF4-FFF2-40B4-BE49-F238E27FC236}">
                        <a16:creationId xmlns:a16="http://schemas.microsoft.com/office/drawing/2014/main" id="{C5592D71-E5DB-457B-99BA-8C275444F059}"/>
                      </a:ext>
                    </a:extLst>
                  </p:cNvPr>
                  <p:cNvCxnSpPr/>
                  <p:nvPr/>
                </p:nvCxnSpPr>
                <p:spPr>
                  <a:xfrm>
                    <a:off x="11465265" y="2839630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직선 연결선 215">
                    <a:extLst>
                      <a:ext uri="{FF2B5EF4-FFF2-40B4-BE49-F238E27FC236}">
                        <a16:creationId xmlns:a16="http://schemas.microsoft.com/office/drawing/2014/main" id="{D82DB881-2DEE-4A74-93A3-E5BF03A6D78B}"/>
                      </a:ext>
                    </a:extLst>
                  </p:cNvPr>
                  <p:cNvCxnSpPr/>
                  <p:nvPr/>
                </p:nvCxnSpPr>
                <p:spPr>
                  <a:xfrm>
                    <a:off x="11465267" y="2755569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0" name="Object 14">
                    <a:extLst>
                      <a:ext uri="{FF2B5EF4-FFF2-40B4-BE49-F238E27FC236}">
                        <a16:creationId xmlns:a16="http://schemas.microsoft.com/office/drawing/2014/main" id="{2C0B0BF5-2CF8-41A7-B309-DBC5F57F00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9148803" y="2558724"/>
                    <a:ext cx="291153" cy="383408"/>
                  </a:xfrm>
                  <a:prstGeom prst="rect">
                    <a:avLst/>
                  </a:prstGeom>
                </p:spPr>
              </p:pic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1B106598-7781-47BA-894E-E15B9BA14057}"/>
                      </a:ext>
                    </a:extLst>
                  </p:cNvPr>
                  <p:cNvSpPr txBox="1"/>
                  <p:nvPr/>
                </p:nvSpPr>
                <p:spPr>
                  <a:xfrm>
                    <a:off x="9195529" y="3047421"/>
                    <a:ext cx="826457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수술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+ 10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54" name="직사각형 253">
                    <a:extLst>
                      <a:ext uri="{FF2B5EF4-FFF2-40B4-BE49-F238E27FC236}">
                        <a16:creationId xmlns:a16="http://schemas.microsoft.com/office/drawing/2014/main" id="{51342654-AFCD-46E0-A188-CA2FC9849DE8}"/>
                      </a:ext>
                    </a:extLst>
                  </p:cNvPr>
                  <p:cNvSpPr/>
                  <p:nvPr/>
                </p:nvSpPr>
                <p:spPr>
                  <a:xfrm>
                    <a:off x="9100821" y="2990644"/>
                    <a:ext cx="2708126" cy="389558"/>
                  </a:xfrm>
                  <a:prstGeom prst="rect">
                    <a:avLst/>
                  </a:prstGeom>
                  <a:solidFill>
                    <a:srgbClr val="5052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B23BCA78-D0C1-4504-8592-AB3FB4BDCC92}"/>
                      </a:ext>
                    </a:extLst>
                  </p:cNvPr>
                  <p:cNvSpPr/>
                  <p:nvPr/>
                </p:nvSpPr>
                <p:spPr>
                  <a:xfrm>
                    <a:off x="9139044" y="3026481"/>
                    <a:ext cx="880008" cy="319202"/>
                  </a:xfrm>
                  <a:prstGeom prst="rect">
                    <a:avLst/>
                  </a:prstGeom>
                  <a:solidFill>
                    <a:srgbClr val="00AA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56" name="직사각형 255">
                    <a:extLst>
                      <a:ext uri="{FF2B5EF4-FFF2-40B4-BE49-F238E27FC236}">
                        <a16:creationId xmlns:a16="http://schemas.microsoft.com/office/drawing/2014/main" id="{AA62848A-123D-418A-AA0F-C205BF78A103}"/>
                      </a:ext>
                    </a:extLst>
                  </p:cNvPr>
                  <p:cNvSpPr/>
                  <p:nvPr/>
                </p:nvSpPr>
                <p:spPr>
                  <a:xfrm>
                    <a:off x="10019053" y="3026481"/>
                    <a:ext cx="885084" cy="319202"/>
                  </a:xfrm>
                  <a:prstGeom prst="rect">
                    <a:avLst/>
                  </a:prstGeom>
                  <a:solidFill>
                    <a:srgbClr val="82BF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58" name="직사각형 257">
                    <a:extLst>
                      <a:ext uri="{FF2B5EF4-FFF2-40B4-BE49-F238E27FC236}">
                        <a16:creationId xmlns:a16="http://schemas.microsoft.com/office/drawing/2014/main" id="{6B083FDF-D943-4DFA-A124-4F420D5F2322}"/>
                      </a:ext>
                    </a:extLst>
                  </p:cNvPr>
                  <p:cNvSpPr/>
                  <p:nvPr/>
                </p:nvSpPr>
                <p:spPr>
                  <a:xfrm>
                    <a:off x="10901573" y="3026481"/>
                    <a:ext cx="880125" cy="319202"/>
                  </a:xfrm>
                  <a:prstGeom prst="rect">
                    <a:avLst/>
                  </a:prstGeom>
                  <a:solidFill>
                    <a:srgbClr val="18BF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1BE61626-E1FE-42A0-8BD9-306A188AED32}"/>
                      </a:ext>
                    </a:extLst>
                  </p:cNvPr>
                  <p:cNvSpPr txBox="1"/>
                  <p:nvPr/>
                </p:nvSpPr>
                <p:spPr>
                  <a:xfrm>
                    <a:off x="9139041" y="3077159"/>
                    <a:ext cx="864000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수술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+ 10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1C595C4D-0755-4DA4-8EB6-449E822160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4012" y="3077156"/>
                    <a:ext cx="864000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재활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+ 5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FEA6FF31-F7F9-4E9C-804E-52F12D7A99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897600" y="3077156"/>
                    <a:ext cx="904196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재방문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- 25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</p:grp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466019-70C5-4F7E-B6E3-B34D7528D9C7}"/>
                </a:ext>
              </a:extLst>
            </p:cNvPr>
            <p:cNvGrpSpPr/>
            <p:nvPr/>
          </p:nvGrpSpPr>
          <p:grpSpPr>
            <a:xfrm>
              <a:off x="335370" y="2453503"/>
              <a:ext cx="7930998" cy="4356996"/>
              <a:chOff x="335370" y="2453503"/>
              <a:chExt cx="7930998" cy="4356996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7B05BA7-5C1E-50C7-F491-804C9E729DBF}"/>
                  </a:ext>
                </a:extLst>
              </p:cNvPr>
              <p:cNvGrpSpPr/>
              <p:nvPr/>
            </p:nvGrpSpPr>
            <p:grpSpPr>
              <a:xfrm>
                <a:off x="335370" y="2453503"/>
                <a:ext cx="5242672" cy="4356303"/>
                <a:chOff x="335370" y="2453503"/>
                <a:chExt cx="5242672" cy="4356303"/>
              </a:xfrm>
            </p:grpSpPr>
            <p:pic>
              <p:nvPicPr>
                <p:cNvPr id="19" name="Picture 2" descr="무료로 다운로드 가능한 스마트폰 손 벡터 &amp; 일러스트 | Freepik">
                  <a:extLst>
                    <a:ext uri="{FF2B5EF4-FFF2-40B4-BE49-F238E27FC236}">
                      <a16:creationId xmlns:a16="http://schemas.microsoft.com/office/drawing/2014/main" id="{AD22CC5B-3771-F1FF-90A7-722B9CE75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6713" y="4171522"/>
                  <a:ext cx="1615357" cy="14648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BEA4FF86-48E4-3E3E-1F42-4D4A5D77C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42412" y1="31944" x2="42412" y2="31944"/>
                              <a14:foregroundMark x1="17899" y1="18333" x2="19455" y2="84444"/>
                              <a14:foregroundMark x1="19455" y1="84444" x2="35798" y2="86389"/>
                              <a14:foregroundMark x1="35798" y1="86389" x2="65759" y2="85278"/>
                              <a14:foregroundMark x1="65759" y1="85278" x2="72374" y2="26667"/>
                              <a14:foregroundMark x1="72374" y1="26667" x2="63424" y2="16944"/>
                              <a14:foregroundMark x1="63424" y1="16944" x2="23735" y2="16944"/>
                              <a14:foregroundMark x1="18677" y1="16667" x2="37354" y2="55000"/>
                              <a14:foregroundMark x1="37354" y1="55000" x2="38911" y2="68333"/>
                              <a14:foregroundMark x1="59533" y1="26111" x2="50973" y2="46111"/>
                              <a14:foregroundMark x1="50973" y1="46111" x2="50973" y2="55833"/>
                              <a14:foregroundMark x1="72374" y1="55556" x2="72374" y2="58889"/>
                              <a14:foregroundMark x1="24125" y1="70278" x2="44358" y2="68889"/>
                              <a14:foregroundMark x1="44358" y1="68889" x2="60311" y2="69444"/>
                              <a14:foregroundMark x1="63424" y1="66389" x2="59533" y2="738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7447" y="4275136"/>
                  <a:ext cx="738638" cy="1014525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2188C9DE-FE08-C85C-95C1-401366C7A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66356" y="2453503"/>
                  <a:ext cx="2511686" cy="1932414"/>
                </a:xfrm>
                <a:prstGeom prst="line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0E169205-8747-4659-329E-83FAA62D6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03420" y="4883649"/>
                  <a:ext cx="1045760" cy="1926157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1E319401-09F3-1517-66BB-F28997147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03420" y="2507189"/>
                  <a:ext cx="1047002" cy="1978193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BC95539-E844-CE71-4825-64ED652DA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91518" y="5625657"/>
                  <a:ext cx="2461133" cy="1170629"/>
                </a:xfrm>
                <a:prstGeom prst="line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47D65DF-DA28-170C-AA8B-647571C3E2B0}"/>
                    </a:ext>
                  </a:extLst>
                </p:cNvPr>
                <p:cNvGrpSpPr/>
                <p:nvPr/>
              </p:nvGrpSpPr>
              <p:grpSpPr>
                <a:xfrm>
                  <a:off x="335370" y="2493229"/>
                  <a:ext cx="2818278" cy="4292793"/>
                  <a:chOff x="335370" y="2493229"/>
                  <a:chExt cx="2818278" cy="4292793"/>
                </a:xfrm>
              </p:grpSpPr>
              <p:sp>
                <p:nvSpPr>
                  <p:cNvPr id="2" name="사각형: 둥근 모서리 1">
                    <a:extLst>
                      <a:ext uri="{FF2B5EF4-FFF2-40B4-BE49-F238E27FC236}">
                        <a16:creationId xmlns:a16="http://schemas.microsoft.com/office/drawing/2014/main" id="{12EAA7E6-70E1-999F-5174-FCD2A6D2882D}"/>
                      </a:ext>
                    </a:extLst>
                  </p:cNvPr>
                  <p:cNvSpPr/>
                  <p:nvPr/>
                </p:nvSpPr>
                <p:spPr>
                  <a:xfrm>
                    <a:off x="539554" y="5902276"/>
                    <a:ext cx="2363942" cy="372194"/>
                  </a:xfrm>
                  <a:prstGeom prst="roundRect">
                    <a:avLst/>
                  </a:prstGeom>
                  <a:noFill/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사각형: 둥근 모서리 10">
                    <a:extLst>
                      <a:ext uri="{FF2B5EF4-FFF2-40B4-BE49-F238E27FC236}">
                        <a16:creationId xmlns:a16="http://schemas.microsoft.com/office/drawing/2014/main" id="{3B5D95AA-EEA9-2582-B865-D426C430E99C}"/>
                      </a:ext>
                    </a:extLst>
                  </p:cNvPr>
                  <p:cNvSpPr/>
                  <p:nvPr/>
                </p:nvSpPr>
                <p:spPr>
                  <a:xfrm>
                    <a:off x="549910" y="6433448"/>
                    <a:ext cx="2363942" cy="297650"/>
                  </a:xfrm>
                  <a:prstGeom prst="roundRect">
                    <a:avLst/>
                  </a:prstGeom>
                  <a:noFill/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A4BCCAA5-8A3D-41D7-9B02-28FC54CA398F}"/>
                      </a:ext>
                    </a:extLst>
                  </p:cNvPr>
                  <p:cNvCxnSpPr/>
                  <p:nvPr/>
                </p:nvCxnSpPr>
                <p:spPr>
                  <a:xfrm>
                    <a:off x="2739223" y="2665227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0EBEC877-5A9E-4070-BD3B-CE20364C5925}"/>
                      </a:ext>
                    </a:extLst>
                  </p:cNvPr>
                  <p:cNvCxnSpPr/>
                  <p:nvPr/>
                </p:nvCxnSpPr>
                <p:spPr>
                  <a:xfrm>
                    <a:off x="2739226" y="2833029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16706549-F811-4234-A8C8-FEA036EFF4E8}"/>
                      </a:ext>
                    </a:extLst>
                  </p:cNvPr>
                  <p:cNvCxnSpPr/>
                  <p:nvPr/>
                </p:nvCxnSpPr>
                <p:spPr>
                  <a:xfrm>
                    <a:off x="2739228" y="2748968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8" name="TextBox 357">
                    <a:extLst>
                      <a:ext uri="{FF2B5EF4-FFF2-40B4-BE49-F238E27FC236}">
                        <a16:creationId xmlns:a16="http://schemas.microsoft.com/office/drawing/2014/main" id="{F949F781-4A15-4799-8A73-FD49A24B5D36}"/>
                      </a:ext>
                    </a:extLst>
                  </p:cNvPr>
                  <p:cNvSpPr txBox="1"/>
                  <p:nvPr/>
                </p:nvSpPr>
                <p:spPr>
                  <a:xfrm>
                    <a:off x="903785" y="4380916"/>
                    <a:ext cx="1110151" cy="2715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오늘의 운동</a:t>
                    </a:r>
                  </a:p>
                </p:txBody>
              </p: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99C9E161-7568-4869-ADBA-8969C331D159}"/>
                      </a:ext>
                    </a:extLst>
                  </p:cNvPr>
                  <p:cNvCxnSpPr/>
                  <p:nvPr/>
                </p:nvCxnSpPr>
                <p:spPr>
                  <a:xfrm>
                    <a:off x="1052850" y="3799768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D12DEBF7-C308-4318-9072-811E13E336BE}"/>
                      </a:ext>
                    </a:extLst>
                  </p:cNvPr>
                  <p:cNvCxnSpPr/>
                  <p:nvPr/>
                </p:nvCxnSpPr>
                <p:spPr>
                  <a:xfrm>
                    <a:off x="1052850" y="3799511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CA92FAE-01A0-455C-839D-713A15D32A41}"/>
                      </a:ext>
                    </a:extLst>
                  </p:cNvPr>
                  <p:cNvCxnSpPr/>
                  <p:nvPr/>
                </p:nvCxnSpPr>
                <p:spPr>
                  <a:xfrm>
                    <a:off x="1052850" y="3844487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6AEDA5AC-37E7-4D94-AF67-633184C16255}"/>
                      </a:ext>
                    </a:extLst>
                  </p:cNvPr>
                  <p:cNvSpPr/>
                  <p:nvPr/>
                </p:nvSpPr>
                <p:spPr>
                  <a:xfrm>
                    <a:off x="339562" y="2493229"/>
                    <a:ext cx="2736601" cy="429279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pic>
                <p:nvPicPr>
                  <p:cNvPr id="346" name="Object 14">
                    <a:extLst>
                      <a:ext uri="{FF2B5EF4-FFF2-40B4-BE49-F238E27FC236}">
                        <a16:creationId xmlns:a16="http://schemas.microsoft.com/office/drawing/2014/main" id="{C092B094-73A8-4FF5-99F0-90AF065C7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423149" y="2547500"/>
                    <a:ext cx="291153" cy="383408"/>
                  </a:xfrm>
                  <a:prstGeom prst="rect">
                    <a:avLst/>
                  </a:prstGeom>
                </p:spPr>
              </p:pic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8FB2EBE4-7962-F5AF-0C15-D756F7F4FA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18685" y="3481150"/>
                    <a:ext cx="2568546" cy="1444455"/>
                  </a:xfrm>
                  <a:prstGeom prst="rect">
                    <a:avLst/>
                  </a:prstGeom>
                </p:spPr>
              </p:pic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78551318-73DB-E71D-8484-B8A8DA1C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70" y="5159102"/>
                    <a:ext cx="2818278" cy="5279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b="1" dirty="0"/>
                      <a:t>오늘의 운동 </a:t>
                    </a:r>
                    <a:r>
                      <a:rPr lang="en-US" altLang="ko-KR" sz="1100" b="1" dirty="0"/>
                      <a:t>: </a:t>
                    </a:r>
                    <a:r>
                      <a:rPr lang="ko-KR" altLang="en-US" sz="1100" b="1" dirty="0"/>
                      <a:t>맥킨지 운동법</a:t>
                    </a:r>
                    <a:endParaRPr lang="en-US" altLang="ko-KR" sz="1100" b="1" dirty="0"/>
                  </a:p>
                  <a:p>
                    <a:r>
                      <a:rPr lang="ko-KR" altLang="en-US" sz="900" dirty="0"/>
                      <a:t>누구나 집에서 무리 없이 간단하게 </a:t>
                    </a:r>
                    <a:endParaRPr lang="en-US" altLang="ko-KR" sz="900" dirty="0"/>
                  </a:p>
                  <a:p>
                    <a:r>
                      <a:rPr lang="ko-KR" altLang="en-US" sz="900" dirty="0"/>
                      <a:t>할 수 있는 </a:t>
                    </a:r>
                    <a:r>
                      <a:rPr lang="ko-KR" altLang="en-US" sz="900" dirty="0" err="1"/>
                      <a:t>운동방법입니다</a:t>
                    </a:r>
                    <a:r>
                      <a:rPr lang="en-US" altLang="ko-KR" sz="900" dirty="0"/>
                      <a:t>. </a:t>
                    </a:r>
                    <a:r>
                      <a:rPr lang="ko-KR" altLang="en-US" sz="900" dirty="0"/>
                      <a:t>따라해 보세요</a:t>
                    </a:r>
                    <a:endParaRPr lang="en-US" altLang="ko-KR" sz="900" dirty="0"/>
                  </a:p>
                </p:txBody>
              </p:sp>
              <p:pic>
                <p:nvPicPr>
                  <p:cNvPr id="61" name="Object 26">
                    <a:extLst>
                      <a:ext uri="{FF2B5EF4-FFF2-40B4-BE49-F238E27FC236}">
                        <a16:creationId xmlns:a16="http://schemas.microsoft.com/office/drawing/2014/main" id="{9A5C4943-A19F-1F0B-506E-C0BC146C95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2449398" y="5165445"/>
                    <a:ext cx="628801" cy="655518"/>
                  </a:xfrm>
                  <a:prstGeom prst="rect">
                    <a:avLst/>
                  </a:prstGeom>
                </p:spPr>
              </p:pic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A0AC44F-3603-87C6-9F2A-A25BD5A86D39}"/>
                      </a:ext>
                    </a:extLst>
                  </p:cNvPr>
                  <p:cNvSpPr txBox="1"/>
                  <p:nvPr/>
                </p:nvSpPr>
                <p:spPr>
                  <a:xfrm>
                    <a:off x="537365" y="5916011"/>
                    <a:ext cx="2426787" cy="3017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b="1" dirty="0"/>
                      <a:t>운동 명 </a:t>
                    </a:r>
                    <a:r>
                      <a:rPr lang="en-US" altLang="ko-KR" sz="1400" dirty="0"/>
                      <a:t>: </a:t>
                    </a:r>
                    <a:r>
                      <a:rPr lang="ko-KR" altLang="en-US" sz="1050" dirty="0"/>
                      <a:t>맥킨지 운동</a:t>
                    </a:r>
                    <a:r>
                      <a:rPr lang="ko-KR" altLang="en-US" sz="1050" b="1" dirty="0"/>
                      <a:t>   </a:t>
                    </a:r>
                    <a:r>
                      <a:rPr lang="ko-KR" altLang="en-US" sz="1200" b="1" dirty="0"/>
                      <a:t>시간</a:t>
                    </a:r>
                    <a:r>
                      <a:rPr lang="ko-KR" altLang="en-US" sz="1050" b="1" dirty="0"/>
                      <a:t> </a:t>
                    </a:r>
                    <a:r>
                      <a:rPr lang="en-US" altLang="ko-KR" sz="1050" b="1" dirty="0"/>
                      <a:t>:</a:t>
                    </a:r>
                    <a:r>
                      <a:rPr lang="ko-KR" altLang="en-US" sz="1050" dirty="0"/>
                      <a:t> </a:t>
                    </a:r>
                    <a:r>
                      <a:rPr lang="en-US" altLang="ko-KR" sz="1050" dirty="0"/>
                      <a:t>11</a:t>
                    </a:r>
                    <a:r>
                      <a:rPr lang="ko-KR" altLang="en-US" sz="1050" dirty="0"/>
                      <a:t>분</a:t>
                    </a:r>
                    <a:endParaRPr lang="ko-KR" altLang="en-US" sz="1400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D68EBF8-B5BE-186F-1477-8EF5DED117A4}"/>
                      </a:ext>
                    </a:extLst>
                  </p:cNvPr>
                  <p:cNvSpPr txBox="1"/>
                  <p:nvPr/>
                </p:nvSpPr>
                <p:spPr>
                  <a:xfrm>
                    <a:off x="529967" y="6438386"/>
                    <a:ext cx="2426787" cy="2715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b="1" dirty="0"/>
                      <a:t>운동 기록 추가하기</a:t>
                    </a:r>
                    <a:endParaRPr lang="ko-KR" altLang="en-US" sz="1400" dirty="0"/>
                  </a:p>
                </p:txBody>
              </p: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2C1BA679-0865-4A7E-A2D7-C08E173BD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01866" y="5911212"/>
                    <a:ext cx="0" cy="342306"/>
                  </a:xfrm>
                  <a:prstGeom prst="line">
                    <a:avLst/>
                  </a:prstGeom>
                  <a:ln w="28575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4" name="직사각형 263">
                    <a:extLst>
                      <a:ext uri="{FF2B5EF4-FFF2-40B4-BE49-F238E27FC236}">
                        <a16:creationId xmlns:a16="http://schemas.microsoft.com/office/drawing/2014/main" id="{1C5DB6B4-9D4B-47F4-B972-753E65238681}"/>
                      </a:ext>
                    </a:extLst>
                  </p:cNvPr>
                  <p:cNvSpPr/>
                  <p:nvPr/>
                </p:nvSpPr>
                <p:spPr>
                  <a:xfrm>
                    <a:off x="356662" y="2992561"/>
                    <a:ext cx="2719501" cy="389558"/>
                  </a:xfrm>
                  <a:prstGeom prst="rect">
                    <a:avLst/>
                  </a:prstGeom>
                  <a:solidFill>
                    <a:srgbClr val="5052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265" name="직사각형 264">
                    <a:extLst>
                      <a:ext uri="{FF2B5EF4-FFF2-40B4-BE49-F238E27FC236}">
                        <a16:creationId xmlns:a16="http://schemas.microsoft.com/office/drawing/2014/main" id="{4BC89110-DEBC-42AD-9D42-830DF7B48148}"/>
                      </a:ext>
                    </a:extLst>
                  </p:cNvPr>
                  <p:cNvSpPr/>
                  <p:nvPr/>
                </p:nvSpPr>
                <p:spPr>
                  <a:xfrm>
                    <a:off x="387291" y="3028398"/>
                    <a:ext cx="880008" cy="319202"/>
                  </a:xfrm>
                  <a:prstGeom prst="rect">
                    <a:avLst/>
                  </a:prstGeom>
                  <a:solidFill>
                    <a:srgbClr val="00AA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66" name="직사각형 265">
                    <a:extLst>
                      <a:ext uri="{FF2B5EF4-FFF2-40B4-BE49-F238E27FC236}">
                        <a16:creationId xmlns:a16="http://schemas.microsoft.com/office/drawing/2014/main" id="{FD8DED79-6415-40C2-A457-491B143B04FE}"/>
                      </a:ext>
                    </a:extLst>
                  </p:cNvPr>
                  <p:cNvSpPr/>
                  <p:nvPr/>
                </p:nvSpPr>
                <p:spPr>
                  <a:xfrm>
                    <a:off x="1267300" y="3028398"/>
                    <a:ext cx="885084" cy="319202"/>
                  </a:xfrm>
                  <a:prstGeom prst="rect">
                    <a:avLst/>
                  </a:prstGeom>
                  <a:solidFill>
                    <a:srgbClr val="82BF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67" name="직사각형 266">
                    <a:extLst>
                      <a:ext uri="{FF2B5EF4-FFF2-40B4-BE49-F238E27FC236}">
                        <a16:creationId xmlns:a16="http://schemas.microsoft.com/office/drawing/2014/main" id="{5D1DAB65-6018-4021-8C99-6F7194E35136}"/>
                      </a:ext>
                    </a:extLst>
                  </p:cNvPr>
                  <p:cNvSpPr/>
                  <p:nvPr/>
                </p:nvSpPr>
                <p:spPr>
                  <a:xfrm>
                    <a:off x="2149820" y="3028398"/>
                    <a:ext cx="880125" cy="319202"/>
                  </a:xfrm>
                  <a:prstGeom prst="rect">
                    <a:avLst/>
                  </a:prstGeom>
                  <a:solidFill>
                    <a:srgbClr val="18BF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68" name="TextBox 267">
                    <a:extLst>
                      <a:ext uri="{FF2B5EF4-FFF2-40B4-BE49-F238E27FC236}">
                        <a16:creationId xmlns:a16="http://schemas.microsoft.com/office/drawing/2014/main" id="{19347E35-B06D-4537-91E3-82AD57073993}"/>
                      </a:ext>
                    </a:extLst>
                  </p:cNvPr>
                  <p:cNvSpPr txBox="1"/>
                  <p:nvPr/>
                </p:nvSpPr>
                <p:spPr>
                  <a:xfrm>
                    <a:off x="387288" y="3079076"/>
                    <a:ext cx="864000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수술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+ 10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25D13E0A-8B70-44EC-BE06-7BBDADD67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272259" y="3079073"/>
                    <a:ext cx="864000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재활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+ 5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70" name="TextBox 269">
                    <a:extLst>
                      <a:ext uri="{FF2B5EF4-FFF2-40B4-BE49-F238E27FC236}">
                        <a16:creationId xmlns:a16="http://schemas.microsoft.com/office/drawing/2014/main" id="{5DDB88BA-7C46-4935-8F94-4DE654ED5F9E}"/>
                      </a:ext>
                    </a:extLst>
                  </p:cNvPr>
                  <p:cNvSpPr txBox="1"/>
                  <p:nvPr/>
                </p:nvSpPr>
                <p:spPr>
                  <a:xfrm>
                    <a:off x="2145847" y="3079073"/>
                    <a:ext cx="904196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재방문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- 25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0781437E-DE67-4289-AFCE-0926096D34AD}"/>
                      </a:ext>
                    </a:extLst>
                  </p:cNvPr>
                  <p:cNvSpPr txBox="1"/>
                  <p:nvPr/>
                </p:nvSpPr>
                <p:spPr>
                  <a:xfrm>
                    <a:off x="965671" y="4931943"/>
                    <a:ext cx="2105033" cy="2625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rgbClr val="505267"/>
                        </a:solidFill>
                      </a:rPr>
                      <a:t>다른 운동을 하려면 여기를 누르세요</a:t>
                    </a:r>
                    <a:endParaRPr lang="ko-KR" altLang="en-US" sz="1000" dirty="0">
                      <a:solidFill>
                        <a:srgbClr val="505267"/>
                      </a:solidFill>
                    </a:endParaRPr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717EBB1-FFC1-BAC1-B3BA-BC21A0BB8B4F}"/>
                  </a:ext>
                </a:extLst>
              </p:cNvPr>
              <p:cNvGrpSpPr/>
              <p:nvPr/>
            </p:nvGrpSpPr>
            <p:grpSpPr>
              <a:xfrm>
                <a:off x="5543380" y="2493229"/>
                <a:ext cx="2722988" cy="4317270"/>
                <a:chOff x="5543380" y="2493229"/>
                <a:chExt cx="2722988" cy="4317270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EAC7585B-C5DD-405D-9927-3411908DE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86449" y="5648138"/>
                  <a:ext cx="1731334" cy="1148484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id="{D6C5D236-C390-494A-AE81-8C564DA68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8045" y="4386031"/>
                  <a:ext cx="1776054" cy="1235173"/>
                </a:xfrm>
                <a:prstGeom prst="rect">
                  <a:avLst/>
                </a:prstGeom>
                <a:ln>
                  <a:noFill/>
                </a:ln>
              </p:spPr>
            </p:pic>
            <p:cxnSp>
              <p:nvCxnSpPr>
                <p:cNvPr id="249" name="직선 연결선 248">
                  <a:extLst>
                    <a:ext uri="{FF2B5EF4-FFF2-40B4-BE49-F238E27FC236}">
                      <a16:creationId xmlns:a16="http://schemas.microsoft.com/office/drawing/2014/main" id="{7AAB8675-05B6-4BF8-8B1C-D481DDFAE2F6}"/>
                    </a:ext>
                  </a:extLst>
                </p:cNvPr>
                <p:cNvCxnSpPr/>
                <p:nvPr/>
              </p:nvCxnSpPr>
              <p:spPr>
                <a:xfrm>
                  <a:off x="7907581" y="2667181"/>
                  <a:ext cx="21862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 249">
                  <a:extLst>
                    <a:ext uri="{FF2B5EF4-FFF2-40B4-BE49-F238E27FC236}">
                      <a16:creationId xmlns:a16="http://schemas.microsoft.com/office/drawing/2014/main" id="{0454F69E-DB48-41CE-9AF4-FDA2D2DC61DE}"/>
                    </a:ext>
                  </a:extLst>
                </p:cNvPr>
                <p:cNvCxnSpPr/>
                <p:nvPr/>
              </p:nvCxnSpPr>
              <p:spPr>
                <a:xfrm>
                  <a:off x="7907584" y="2834983"/>
                  <a:ext cx="21862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연결선 250">
                  <a:extLst>
                    <a:ext uri="{FF2B5EF4-FFF2-40B4-BE49-F238E27FC236}">
                      <a16:creationId xmlns:a16="http://schemas.microsoft.com/office/drawing/2014/main" id="{5F694001-2C00-46FC-B2A3-44FEEE8513BC}"/>
                    </a:ext>
                  </a:extLst>
                </p:cNvPr>
                <p:cNvCxnSpPr/>
                <p:nvPr/>
              </p:nvCxnSpPr>
              <p:spPr>
                <a:xfrm>
                  <a:off x="7907586" y="2750922"/>
                  <a:ext cx="21862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0B69E2AA-9954-40EA-BA5E-472A14C75E3B}"/>
                    </a:ext>
                  </a:extLst>
                </p:cNvPr>
                <p:cNvSpPr/>
                <p:nvPr/>
              </p:nvSpPr>
              <p:spPr>
                <a:xfrm>
                  <a:off x="5578041" y="3007109"/>
                  <a:ext cx="2676320" cy="755451"/>
                </a:xfrm>
                <a:prstGeom prst="rect">
                  <a:avLst/>
                </a:prstGeom>
                <a:solidFill>
                  <a:srgbClr val="5052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u="sng" dirty="0"/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601DCF4E-EF0F-45CE-9957-A28DF283994E}"/>
                    </a:ext>
                  </a:extLst>
                </p:cNvPr>
                <p:cNvSpPr/>
                <p:nvPr/>
              </p:nvSpPr>
              <p:spPr>
                <a:xfrm>
                  <a:off x="5606899" y="3045341"/>
                  <a:ext cx="877751" cy="681174"/>
                </a:xfrm>
                <a:prstGeom prst="rect">
                  <a:avLst/>
                </a:prstGeom>
                <a:solidFill>
                  <a:srgbClr val="00AA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AA4F033F-2616-4C66-B41D-178AA16FB35C}"/>
                    </a:ext>
                  </a:extLst>
                </p:cNvPr>
                <p:cNvSpPr txBox="1"/>
                <p:nvPr/>
              </p:nvSpPr>
              <p:spPr>
                <a:xfrm>
                  <a:off x="5609001" y="3078781"/>
                  <a:ext cx="509519" cy="452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나의</a:t>
                  </a:r>
                  <a:endParaRPr lang="en-US" altLang="ko-KR" sz="1200" dirty="0">
                    <a:solidFill>
                      <a:schemeClr val="bg1"/>
                    </a:solidFill>
                  </a:endParaRPr>
                </a:p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정보</a:t>
                  </a: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5C7B751F-8D5D-45A0-86FD-A332FE54EC06}"/>
                    </a:ext>
                  </a:extLst>
                </p:cNvPr>
                <p:cNvSpPr/>
                <p:nvPr/>
              </p:nvSpPr>
              <p:spPr>
                <a:xfrm>
                  <a:off x="6484658" y="3045341"/>
                  <a:ext cx="877755" cy="681174"/>
                </a:xfrm>
                <a:prstGeom prst="rect">
                  <a:avLst/>
                </a:prstGeom>
                <a:solidFill>
                  <a:srgbClr val="82BF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C2DECB20-DBD9-4850-9829-3493BCF69D30}"/>
                    </a:ext>
                  </a:extLst>
                </p:cNvPr>
                <p:cNvSpPr txBox="1"/>
                <p:nvPr/>
              </p:nvSpPr>
              <p:spPr>
                <a:xfrm>
                  <a:off x="6486911" y="3078786"/>
                  <a:ext cx="495527" cy="452566"/>
                </a:xfrm>
                <a:prstGeom prst="rect">
                  <a:avLst/>
                </a:prstGeom>
                <a:solidFill>
                  <a:srgbClr val="82BF2E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진료</a:t>
                  </a:r>
                  <a:endParaRPr lang="en-US" altLang="ko-KR" sz="1200" dirty="0">
                    <a:solidFill>
                      <a:schemeClr val="bg1"/>
                    </a:solidFill>
                  </a:endParaRPr>
                </a:p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예약</a:t>
                  </a: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DEE7CBFD-36F9-4D1A-82F1-3E5C57CFBD39}"/>
                    </a:ext>
                  </a:extLst>
                </p:cNvPr>
                <p:cNvSpPr/>
                <p:nvPr/>
              </p:nvSpPr>
              <p:spPr>
                <a:xfrm>
                  <a:off x="7347041" y="3045343"/>
                  <a:ext cx="861036" cy="681175"/>
                </a:xfrm>
                <a:prstGeom prst="rect">
                  <a:avLst/>
                </a:prstGeom>
                <a:solidFill>
                  <a:srgbClr val="18BFC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9436ADD5-BFE8-4082-8AA8-58A186918A40}"/>
                    </a:ext>
                  </a:extLst>
                </p:cNvPr>
                <p:cNvSpPr txBox="1"/>
                <p:nvPr/>
              </p:nvSpPr>
              <p:spPr>
                <a:xfrm>
                  <a:off x="7346690" y="3078784"/>
                  <a:ext cx="643174" cy="4525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진료비</a:t>
                  </a:r>
                  <a:endParaRPr lang="en-US" altLang="ko-KR" sz="1200" dirty="0">
                    <a:solidFill>
                      <a:schemeClr val="bg1"/>
                    </a:solidFill>
                  </a:endParaRPr>
                </a:p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결제</a:t>
                  </a:r>
                </a:p>
              </p:txBody>
            </p:sp>
            <p:pic>
              <p:nvPicPr>
                <p:cNvPr id="240" name="그림 239">
                  <a:extLst>
                    <a:ext uri="{FF2B5EF4-FFF2-40B4-BE49-F238E27FC236}">
                      <a16:creationId xmlns:a16="http://schemas.microsoft.com/office/drawing/2014/main" id="{6FD9DF97-E0AD-4381-BE2F-67A450010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3478" y="3304487"/>
                  <a:ext cx="329054" cy="424217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17" name="그림 216">
                  <a:extLst>
                    <a:ext uri="{FF2B5EF4-FFF2-40B4-BE49-F238E27FC236}">
                      <a16:creationId xmlns:a16="http://schemas.microsoft.com/office/drawing/2014/main" id="{86FAA161-C0B3-485E-8602-C9369155A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37034" y="3330613"/>
                  <a:ext cx="263100" cy="396049"/>
                </a:xfrm>
                <a:prstGeom prst="rect">
                  <a:avLst/>
                </a:prstGeom>
              </p:spPr>
            </p:pic>
            <p:sp>
              <p:nvSpPr>
                <p:cNvPr id="218" name="사각형: 둥근 모서리 217">
                  <a:extLst>
                    <a:ext uri="{FF2B5EF4-FFF2-40B4-BE49-F238E27FC236}">
                      <a16:creationId xmlns:a16="http://schemas.microsoft.com/office/drawing/2014/main" id="{AFE76352-294F-40EA-BBAA-3433214914E5}"/>
                    </a:ext>
                  </a:extLst>
                </p:cNvPr>
                <p:cNvSpPr/>
                <p:nvPr/>
              </p:nvSpPr>
              <p:spPr>
                <a:xfrm>
                  <a:off x="5543380" y="4052576"/>
                  <a:ext cx="1773280" cy="349255"/>
                </a:xfrm>
                <a:prstGeom prst="roundRect">
                  <a:avLst/>
                </a:prstGeom>
                <a:solidFill>
                  <a:srgbClr val="8CD1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pic>
              <p:nvPicPr>
                <p:cNvPr id="219" name="그림 218">
                  <a:extLst>
                    <a:ext uri="{FF2B5EF4-FFF2-40B4-BE49-F238E27FC236}">
                      <a16:creationId xmlns:a16="http://schemas.microsoft.com/office/drawing/2014/main" id="{80131A5E-4863-4BCD-B583-91746DC4B5A9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66168" y="4035889"/>
                  <a:ext cx="503508" cy="399552"/>
                </a:xfrm>
                <a:prstGeom prst="rect">
                  <a:avLst/>
                </a:prstGeom>
              </p:spPr>
            </p:pic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47C8C504-1512-4D83-B7D6-7BCD6385290B}"/>
                    </a:ext>
                  </a:extLst>
                </p:cNvPr>
                <p:cNvSpPr txBox="1"/>
                <p:nvPr/>
              </p:nvSpPr>
              <p:spPr>
                <a:xfrm>
                  <a:off x="5964797" y="4103083"/>
                  <a:ext cx="1010679" cy="271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오늘의 운동</a:t>
                  </a:r>
                </a:p>
              </p:txBody>
            </p:sp>
            <p:pic>
              <p:nvPicPr>
                <p:cNvPr id="207" name="그림 206">
                  <a:extLst>
                    <a:ext uri="{FF2B5EF4-FFF2-40B4-BE49-F238E27FC236}">
                      <a16:creationId xmlns:a16="http://schemas.microsoft.com/office/drawing/2014/main" id="{40BB3445-7B76-4312-ACAD-FEABEDB3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84075" y="4224660"/>
                  <a:ext cx="446760" cy="465168"/>
                </a:xfrm>
                <a:prstGeom prst="rect">
                  <a:avLst/>
                </a:prstGeom>
              </p:spPr>
            </p:pic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09923E78-FF79-4B20-92A9-668B0141C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17189" y="4947490"/>
                  <a:ext cx="938657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2" name="그림 171">
                  <a:extLst>
                    <a:ext uri="{FF2B5EF4-FFF2-40B4-BE49-F238E27FC236}">
                      <a16:creationId xmlns:a16="http://schemas.microsoft.com/office/drawing/2014/main" id="{F049F822-7491-47CA-8978-884D4A550E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65328" y="5977401"/>
                  <a:ext cx="446757" cy="507214"/>
                </a:xfrm>
                <a:prstGeom prst="rect">
                  <a:avLst/>
                </a:prstGeom>
              </p:spPr>
            </p:pic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AC8D9CF8-F898-4D73-ABA4-BF6B7FCE3F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27711" y="5910755"/>
                  <a:ext cx="938657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5" name="Picture 8" descr="의료 기록 - 무료 의료 및 의료개 아이콘">
                  <a:extLst>
                    <a:ext uri="{FF2B5EF4-FFF2-40B4-BE49-F238E27FC236}">
                      <a16:creationId xmlns:a16="http://schemas.microsoft.com/office/drawing/2014/main" id="{4FC3E6B9-6C1E-43E0-84CA-1869E88A1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5250" y="5094420"/>
                  <a:ext cx="555228" cy="5072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D7A1B05A-A62D-4399-8325-2E1ABF98D95C}"/>
                    </a:ext>
                  </a:extLst>
                </p:cNvPr>
                <p:cNvSpPr/>
                <p:nvPr/>
              </p:nvSpPr>
              <p:spPr>
                <a:xfrm>
                  <a:off x="5562000" y="2493229"/>
                  <a:ext cx="2694009" cy="4292793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pic>
              <p:nvPicPr>
                <p:cNvPr id="182" name="Object 14">
                  <a:extLst>
                    <a:ext uri="{FF2B5EF4-FFF2-40B4-BE49-F238E27FC236}">
                      <a16:creationId xmlns:a16="http://schemas.microsoft.com/office/drawing/2014/main" id="{7C4E2EC6-C40D-46D1-A447-9BF35524E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625872" y="2564297"/>
                  <a:ext cx="286623" cy="383408"/>
                </a:xfrm>
                <a:prstGeom prst="rect">
                  <a:avLst/>
                </a:prstGeom>
              </p:spPr>
            </p:pic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8E4D6A7-D800-41C7-9CD0-E9CAB3E2F73B}"/>
                    </a:ext>
                  </a:extLst>
                </p:cNvPr>
                <p:cNvSpPr/>
                <p:nvPr/>
              </p:nvSpPr>
              <p:spPr>
                <a:xfrm>
                  <a:off x="7324294" y="4962824"/>
                  <a:ext cx="920742" cy="94366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sz="900"/>
                </a:p>
              </p:txBody>
            </p:sp>
            <p:pic>
              <p:nvPicPr>
                <p:cNvPr id="205" name="그림 204">
                  <a:extLst>
                    <a:ext uri="{FF2B5EF4-FFF2-40B4-BE49-F238E27FC236}">
                      <a16:creationId xmlns:a16="http://schemas.microsoft.com/office/drawing/2014/main" id="{1EB0D537-3EAC-4966-8631-BC6137CF1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6005" y="3384971"/>
                  <a:ext cx="180508" cy="313305"/>
                </a:xfrm>
                <a:prstGeom prst="rect">
                  <a:avLst/>
                </a:prstGeom>
              </p:spPr>
            </p:pic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F68E73AF-17BE-421E-A562-720A3B80A5B5}"/>
                    </a:ext>
                  </a:extLst>
                </p:cNvPr>
                <p:cNvSpPr/>
                <p:nvPr/>
              </p:nvSpPr>
              <p:spPr>
                <a:xfrm>
                  <a:off x="6259817" y="3506078"/>
                  <a:ext cx="153360" cy="116873"/>
                </a:xfrm>
                <a:prstGeom prst="rect">
                  <a:avLst/>
                </a:prstGeom>
                <a:solidFill>
                  <a:srgbClr val="00AA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C87E1BDF-B536-40CC-83AD-7F043948E2F9}"/>
                    </a:ext>
                  </a:extLst>
                </p:cNvPr>
                <p:cNvCxnSpPr/>
                <p:nvPr/>
              </p:nvCxnSpPr>
              <p:spPr>
                <a:xfrm>
                  <a:off x="6282667" y="3562953"/>
                  <a:ext cx="111359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88E6686B-049C-489C-99BA-27D3B24D67FA}"/>
                    </a:ext>
                  </a:extLst>
                </p:cNvPr>
                <p:cNvCxnSpPr/>
                <p:nvPr/>
              </p:nvCxnSpPr>
              <p:spPr>
                <a:xfrm>
                  <a:off x="6282675" y="3562386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F08CD457-CF2E-46D1-B993-04692D380318}"/>
                    </a:ext>
                  </a:extLst>
                </p:cNvPr>
                <p:cNvCxnSpPr/>
                <p:nvPr/>
              </p:nvCxnSpPr>
              <p:spPr>
                <a:xfrm>
                  <a:off x="6282682" y="3561748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692DF9C5-C56E-4914-B610-E17C9A83B025}"/>
                    </a:ext>
                  </a:extLst>
                </p:cNvPr>
                <p:cNvCxnSpPr/>
                <p:nvPr/>
              </p:nvCxnSpPr>
              <p:spPr>
                <a:xfrm>
                  <a:off x="6282681" y="3561182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>
                  <a:extLst>
                    <a:ext uri="{FF2B5EF4-FFF2-40B4-BE49-F238E27FC236}">
                      <a16:creationId xmlns:a16="http://schemas.microsoft.com/office/drawing/2014/main" id="{7E205C27-D07D-45B3-9B24-F32894EE74C9}"/>
                    </a:ext>
                  </a:extLst>
                </p:cNvPr>
                <p:cNvCxnSpPr/>
                <p:nvPr/>
              </p:nvCxnSpPr>
              <p:spPr>
                <a:xfrm>
                  <a:off x="6282680" y="3652610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5" name="그림 184">
                  <a:extLst>
                    <a:ext uri="{FF2B5EF4-FFF2-40B4-BE49-F238E27FC236}">
                      <a16:creationId xmlns:a16="http://schemas.microsoft.com/office/drawing/2014/main" id="{E3C57E3C-C13A-4260-A9AE-F1AA5701ED1F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32123" y="4026526"/>
                  <a:ext cx="503508" cy="399552"/>
                </a:xfrm>
                <a:prstGeom prst="rect">
                  <a:avLst/>
                </a:prstGeom>
              </p:spPr>
            </p:pic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C4D60B89-96B6-4005-B822-9805C2039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6012" y="4076540"/>
                  <a:ext cx="0" cy="2733959"/>
                </a:xfrm>
                <a:prstGeom prst="line">
                  <a:avLst/>
                </a:prstGeom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D3A830AC-5B18-4739-991F-71A7AF023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8045" y="4049063"/>
                  <a:ext cx="2686991" cy="2"/>
                </a:xfrm>
                <a:prstGeom prst="line">
                  <a:avLst/>
                </a:prstGeom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9" name="Picture 2" descr="챗봇 - 무료 과학 기술개 아이콘">
                  <a:extLst>
                    <a:ext uri="{FF2B5EF4-FFF2-40B4-BE49-F238E27FC236}">
                      <a16:creationId xmlns:a16="http://schemas.microsoft.com/office/drawing/2014/main" id="{F535B8C6-D043-49CA-A588-E890B1A856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26772" y="6148863"/>
                  <a:ext cx="457905" cy="6125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2" name="직선 연결선 261">
                  <a:extLst>
                    <a:ext uri="{FF2B5EF4-FFF2-40B4-BE49-F238E27FC236}">
                      <a16:creationId xmlns:a16="http://schemas.microsoft.com/office/drawing/2014/main" id="{980B273D-A66A-4C1F-9854-7900EBCD0C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25408" y="4030512"/>
                  <a:ext cx="302475" cy="1348"/>
                </a:xfrm>
                <a:prstGeom prst="line">
                  <a:avLst/>
                </a:prstGeom>
                <a:ln w="28575">
                  <a:solidFill>
                    <a:srgbClr val="4A86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F1A74998-9FD3-440C-BDF6-5290ECAC2C24}"/>
                    </a:ext>
                  </a:extLst>
                </p:cNvPr>
                <p:cNvSpPr/>
                <p:nvPr/>
              </p:nvSpPr>
              <p:spPr>
                <a:xfrm>
                  <a:off x="5565105" y="4412904"/>
                  <a:ext cx="1747597" cy="120427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sz="900"/>
                </a:p>
              </p:txBody>
            </p: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CBFEF873-0083-4171-8D35-07DAAF19E683}"/>
                    </a:ext>
                  </a:extLst>
                </p:cNvPr>
                <p:cNvCxnSpPr/>
                <p:nvPr/>
              </p:nvCxnSpPr>
              <p:spPr>
                <a:xfrm>
                  <a:off x="6282667" y="3591662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5D79B5B6-E2F5-4415-9135-3B09F43B5787}"/>
                    </a:ext>
                  </a:extLst>
                </p:cNvPr>
                <p:cNvCxnSpPr/>
                <p:nvPr/>
              </p:nvCxnSpPr>
              <p:spPr>
                <a:xfrm>
                  <a:off x="6282667" y="3622951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37A2AF7-AD3C-1E0F-1D1F-425872B61F9F}"/>
              </a:ext>
            </a:extLst>
          </p:cNvPr>
          <p:cNvSpPr/>
          <p:nvPr/>
        </p:nvSpPr>
        <p:spPr>
          <a:xfrm>
            <a:off x="147781" y="1811388"/>
            <a:ext cx="11924145" cy="4155706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F10AF38-B95C-C9F1-B910-CC372F6AB8E0}"/>
              </a:ext>
            </a:extLst>
          </p:cNvPr>
          <p:cNvCxnSpPr>
            <a:cxnSpLocks/>
          </p:cNvCxnSpPr>
          <p:nvPr/>
        </p:nvCxnSpPr>
        <p:spPr>
          <a:xfrm flipH="1" flipV="1">
            <a:off x="8325930" y="5017278"/>
            <a:ext cx="815315" cy="76177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23D6501-B467-2816-1356-552A1BC8705C}"/>
              </a:ext>
            </a:extLst>
          </p:cNvPr>
          <p:cNvCxnSpPr>
            <a:cxnSpLocks/>
          </p:cNvCxnSpPr>
          <p:nvPr/>
        </p:nvCxnSpPr>
        <p:spPr>
          <a:xfrm flipH="1">
            <a:off x="8310008" y="2016499"/>
            <a:ext cx="824875" cy="2152164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1C37AD-ABCA-ABEF-BD11-D7A677535871}"/>
              </a:ext>
            </a:extLst>
          </p:cNvPr>
          <p:cNvSpPr txBox="1"/>
          <p:nvPr/>
        </p:nvSpPr>
        <p:spPr>
          <a:xfrm>
            <a:off x="9073101" y="5992794"/>
            <a:ext cx="2923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※ </a:t>
            </a:r>
            <a:r>
              <a:rPr lang="ko-KR" altLang="en-US" sz="1100" dirty="0"/>
              <a:t>재발 위험도</a:t>
            </a:r>
            <a:r>
              <a:rPr lang="en-US" altLang="ko-KR" sz="1100" dirty="0"/>
              <a:t>: </a:t>
            </a:r>
            <a:r>
              <a:rPr lang="ko-KR" altLang="en-US" sz="1100" dirty="0"/>
              <a:t>재발확률 </a:t>
            </a:r>
            <a:r>
              <a:rPr lang="en-US" altLang="ko-KR" sz="1100" dirty="0"/>
              <a:t>100-75</a:t>
            </a:r>
            <a:r>
              <a:rPr lang="ko-KR" altLang="en-US" sz="1100" dirty="0"/>
              <a:t>  위험</a:t>
            </a:r>
            <a:endParaRPr lang="en-US" altLang="ko-KR" sz="1100" dirty="0"/>
          </a:p>
          <a:p>
            <a:r>
              <a:rPr lang="en-US" altLang="ko-KR" sz="1100" dirty="0"/>
              <a:t>	 </a:t>
            </a:r>
            <a:r>
              <a:rPr lang="en-US" altLang="ko-KR" sz="800" dirty="0"/>
              <a:t> </a:t>
            </a:r>
            <a:r>
              <a:rPr lang="ko-KR" altLang="en-US" sz="1100" dirty="0"/>
              <a:t>재발확률 </a:t>
            </a:r>
            <a:r>
              <a:rPr lang="en-US" altLang="ko-KR" sz="1100" dirty="0"/>
              <a:t>75-50  </a:t>
            </a:r>
            <a:r>
              <a:rPr lang="en-US" altLang="ko-KR" sz="800" dirty="0"/>
              <a:t>  </a:t>
            </a:r>
            <a:r>
              <a:rPr lang="ko-KR" altLang="en-US" sz="1100" dirty="0"/>
              <a:t>주의</a:t>
            </a:r>
            <a:endParaRPr lang="en-US" altLang="ko-KR" sz="1100" dirty="0"/>
          </a:p>
          <a:p>
            <a:r>
              <a:rPr lang="en-US" altLang="ko-KR" sz="1100" dirty="0"/>
              <a:t>	 </a:t>
            </a:r>
            <a:r>
              <a:rPr lang="en-US" altLang="ko-KR" sz="800" dirty="0"/>
              <a:t> </a:t>
            </a:r>
            <a:r>
              <a:rPr lang="ko-KR" altLang="en-US" sz="1100" dirty="0"/>
              <a:t>재발확률 </a:t>
            </a:r>
            <a:r>
              <a:rPr lang="en-US" altLang="ko-KR" sz="1100" dirty="0"/>
              <a:t>50-10   </a:t>
            </a:r>
            <a:r>
              <a:rPr lang="en-US" altLang="ko-KR" sz="800" dirty="0"/>
              <a:t> </a:t>
            </a:r>
            <a:r>
              <a:rPr lang="ko-KR" altLang="en-US" sz="1100" dirty="0"/>
              <a:t>관찰</a:t>
            </a:r>
            <a:endParaRPr lang="en-US" altLang="ko-KR" sz="1100" dirty="0"/>
          </a:p>
          <a:p>
            <a:r>
              <a:rPr lang="en-US" altLang="ko-KR" sz="1100" dirty="0"/>
              <a:t>	 </a:t>
            </a:r>
            <a:r>
              <a:rPr lang="en-US" altLang="ko-KR" sz="800" dirty="0"/>
              <a:t> </a:t>
            </a:r>
            <a:r>
              <a:rPr lang="ko-KR" altLang="en-US" sz="1100" dirty="0"/>
              <a:t>재발확률</a:t>
            </a:r>
            <a:r>
              <a:rPr lang="en-US" altLang="ko-KR" sz="1100" dirty="0"/>
              <a:t> 10-0     </a:t>
            </a:r>
            <a:r>
              <a:rPr lang="en-US" altLang="ko-KR" sz="500" dirty="0"/>
              <a:t> </a:t>
            </a:r>
            <a:r>
              <a:rPr lang="ko-KR" altLang="en-US" sz="1100" dirty="0"/>
              <a:t>정상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A53C58-C50E-9A32-1CDA-CC7390648B85}"/>
              </a:ext>
            </a:extLst>
          </p:cNvPr>
          <p:cNvSpPr/>
          <p:nvPr/>
        </p:nvSpPr>
        <p:spPr>
          <a:xfrm>
            <a:off x="967323" y="2065689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1A810B-CFAA-125D-47EE-1439160165E3}"/>
              </a:ext>
            </a:extLst>
          </p:cNvPr>
          <p:cNvSpPr/>
          <p:nvPr/>
        </p:nvSpPr>
        <p:spPr>
          <a:xfrm>
            <a:off x="6200646" y="2085451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4BE535-9157-FC06-6D9C-E2CCD6900CC5}"/>
              </a:ext>
            </a:extLst>
          </p:cNvPr>
          <p:cNvSpPr/>
          <p:nvPr/>
        </p:nvSpPr>
        <p:spPr>
          <a:xfrm>
            <a:off x="9821950" y="2074505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104C31-CFA0-7716-2151-B552BB5871CE}"/>
              </a:ext>
            </a:extLst>
          </p:cNvPr>
          <p:cNvSpPr/>
          <p:nvPr/>
        </p:nvSpPr>
        <p:spPr>
          <a:xfrm>
            <a:off x="6232827" y="3118471"/>
            <a:ext cx="466794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입원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C0C6AE-18C2-29A2-D9DF-A39A0C0E9101}"/>
              </a:ext>
            </a:extLst>
          </p:cNvPr>
          <p:cNvSpPr/>
          <p:nvPr/>
        </p:nvSpPr>
        <p:spPr>
          <a:xfrm>
            <a:off x="5756261" y="3120709"/>
            <a:ext cx="32573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1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홈</a:t>
            </a:r>
            <a:endParaRPr lang="en-US" altLang="ko-KR" sz="11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E58236-8DD2-B443-1225-43F5A819DC4E}"/>
              </a:ext>
            </a:extLst>
          </p:cNvPr>
          <p:cNvSpPr/>
          <p:nvPr/>
        </p:nvSpPr>
        <p:spPr>
          <a:xfrm>
            <a:off x="6846265" y="3112387"/>
            <a:ext cx="4667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안내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FEEEF4-05D3-E087-9E5B-1CADC1C8D3EB}"/>
              </a:ext>
            </a:extLst>
          </p:cNvPr>
          <p:cNvSpPr/>
          <p:nvPr/>
        </p:nvSpPr>
        <p:spPr>
          <a:xfrm>
            <a:off x="7450187" y="3123430"/>
            <a:ext cx="750416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알림설정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768D0D-D696-ECA9-895A-293005C5CBEE}"/>
              </a:ext>
            </a:extLst>
          </p:cNvPr>
          <p:cNvSpPr/>
          <p:nvPr/>
        </p:nvSpPr>
        <p:spPr>
          <a:xfrm>
            <a:off x="7439921" y="3906268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나의 일정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E7F71-50B7-CE8A-01BF-962F72CE0AA5}"/>
              </a:ext>
            </a:extLst>
          </p:cNvPr>
          <p:cNvSpPr/>
          <p:nvPr/>
        </p:nvSpPr>
        <p:spPr>
          <a:xfrm>
            <a:off x="7433061" y="4702973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기록표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42AADE-3B15-24EA-D98F-C5C38255888B}"/>
              </a:ext>
            </a:extLst>
          </p:cNvPr>
          <p:cNvSpPr/>
          <p:nvPr/>
        </p:nvSpPr>
        <p:spPr>
          <a:xfrm>
            <a:off x="7447541" y="5447497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조회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3AF32C9-FE36-4F6F-849F-5F6AFC586A83}"/>
              </a:ext>
            </a:extLst>
          </p:cNvPr>
          <p:cNvSpPr txBox="1"/>
          <p:nvPr/>
        </p:nvSpPr>
        <p:spPr>
          <a:xfrm>
            <a:off x="434652" y="747635"/>
            <a:ext cx="11230875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222222"/>
                </a:solidFill>
              </a:rPr>
              <a:t>어플을 통하여 </a:t>
            </a:r>
            <a:r>
              <a:rPr lang="ko-KR" altLang="en-US" b="1" dirty="0">
                <a:solidFill>
                  <a:srgbClr val="4A86E8"/>
                </a:solidFill>
              </a:rPr>
              <a:t>환자의 회복 정도</a:t>
            </a:r>
            <a:r>
              <a:rPr lang="en-US" altLang="ko-KR" b="1" dirty="0">
                <a:solidFill>
                  <a:srgbClr val="4A86E8"/>
                </a:solidFill>
              </a:rPr>
              <a:t>,</a:t>
            </a:r>
            <a:r>
              <a:rPr lang="ko-KR" altLang="en-US" b="1" dirty="0">
                <a:solidFill>
                  <a:srgbClr val="4A86E8"/>
                </a:solidFill>
              </a:rPr>
              <a:t> 상황을 고려</a:t>
            </a:r>
            <a:r>
              <a:rPr lang="ko-KR" altLang="en-US" b="1" dirty="0">
                <a:solidFill>
                  <a:srgbClr val="222222"/>
                </a:solidFill>
              </a:rPr>
              <a:t>한 운동을 추천</a:t>
            </a:r>
            <a:endParaRPr lang="en-US" altLang="ko-KR" b="1" dirty="0">
              <a:solidFill>
                <a:srgbClr val="222222"/>
              </a:solidFill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222222"/>
                </a:solidFill>
              </a:rPr>
              <a:t>환자들은 </a:t>
            </a:r>
            <a:r>
              <a:rPr lang="ko-KR" altLang="en-US" b="1" dirty="0"/>
              <a:t>운동</a:t>
            </a:r>
            <a:r>
              <a:rPr lang="en-US" altLang="ko-KR" b="1" dirty="0"/>
              <a:t>, </a:t>
            </a:r>
            <a:r>
              <a:rPr lang="ko-KR" altLang="en-US" b="1" dirty="0"/>
              <a:t>몸무게</a:t>
            </a:r>
            <a:r>
              <a:rPr lang="en-US" altLang="ko-KR" b="1" dirty="0"/>
              <a:t>, </a:t>
            </a:r>
            <a:r>
              <a:rPr lang="ko-KR" altLang="en-US" b="1" dirty="0"/>
              <a:t>혈압</a:t>
            </a:r>
            <a:r>
              <a:rPr lang="en-US" altLang="ko-KR" b="1" dirty="0"/>
              <a:t>, </a:t>
            </a:r>
            <a:r>
              <a:rPr lang="ko-KR" altLang="en-US" b="1" dirty="0"/>
              <a:t>흡연여부 등을 작성하고 그에 따른 </a:t>
            </a:r>
            <a:r>
              <a:rPr lang="ko-KR" altLang="en-US" b="1" dirty="0">
                <a:solidFill>
                  <a:srgbClr val="4A86E8"/>
                </a:solidFill>
              </a:rPr>
              <a:t>재발 위험도를 실시간으로 확인 </a:t>
            </a:r>
            <a:r>
              <a:rPr lang="ko-KR" altLang="en-US" b="1" dirty="0"/>
              <a:t>가능</a:t>
            </a:r>
            <a:endParaRPr lang="en-US" altLang="ko-KR" b="1" dirty="0">
              <a:solidFill>
                <a:srgbClr val="4A86E8"/>
              </a:solidFill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B776EEE2-8FBE-4F5B-988F-91F1FE33CD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36519" y="3583616"/>
            <a:ext cx="1055928" cy="96240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180774B-0576-450B-A45E-9C4E8F91A96F}"/>
              </a:ext>
            </a:extLst>
          </p:cNvPr>
          <p:cNvSpPr txBox="1"/>
          <p:nvPr/>
        </p:nvSpPr>
        <p:spPr>
          <a:xfrm>
            <a:off x="9172700" y="4039012"/>
            <a:ext cx="1032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몸무게 </a:t>
            </a:r>
            <a:r>
              <a:rPr lang="en-US" altLang="ko-KR" sz="900" b="1" dirty="0"/>
              <a:t>: 100</a:t>
            </a:r>
            <a:endParaRPr lang="ko-KR" altLang="en-US" sz="9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8EAB8A-8710-459B-9609-33889D7CD69D}"/>
              </a:ext>
            </a:extLst>
          </p:cNvPr>
          <p:cNvSpPr txBox="1"/>
          <p:nvPr/>
        </p:nvSpPr>
        <p:spPr>
          <a:xfrm>
            <a:off x="9181584" y="4234476"/>
            <a:ext cx="1166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혈압   </a:t>
            </a:r>
            <a:r>
              <a:rPr lang="en-US" altLang="ko-KR" sz="900" b="1" dirty="0"/>
              <a:t>: 140 / 100</a:t>
            </a:r>
            <a:endParaRPr lang="ko-KR" altLang="en-US" sz="9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740414E-4637-4720-B8E5-FE190C1A986E}"/>
              </a:ext>
            </a:extLst>
          </p:cNvPr>
          <p:cNvSpPr txBox="1"/>
          <p:nvPr/>
        </p:nvSpPr>
        <p:spPr>
          <a:xfrm>
            <a:off x="9177622" y="3814346"/>
            <a:ext cx="1032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BMI : </a:t>
            </a:r>
            <a:r>
              <a:rPr lang="ko-KR" altLang="en-US" sz="900" b="1" dirty="0"/>
              <a:t>비만</a:t>
            </a:r>
          </a:p>
        </p:txBody>
      </p:sp>
    </p:spTree>
    <p:extLst>
      <p:ext uri="{BB962C8B-B14F-4D97-AF65-F5344CB8AC3E}">
        <p14:creationId xmlns:p14="http://schemas.microsoft.com/office/powerpoint/2010/main" val="239549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CF34632-1892-C56C-9328-3ACB9F8D82C4}"/>
              </a:ext>
            </a:extLst>
          </p:cNvPr>
          <p:cNvSpPr/>
          <p:nvPr/>
        </p:nvSpPr>
        <p:spPr>
          <a:xfrm>
            <a:off x="4742473" y="3910187"/>
            <a:ext cx="2704110" cy="87564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B21F03D-6C83-66EB-7CA4-45736014C9A6}"/>
              </a:ext>
            </a:extLst>
          </p:cNvPr>
          <p:cNvSpPr/>
          <p:nvPr/>
        </p:nvSpPr>
        <p:spPr>
          <a:xfrm>
            <a:off x="2483930" y="5132185"/>
            <a:ext cx="895582" cy="893590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070764B-DDAB-2B43-89BC-657EA334FF38}"/>
              </a:ext>
            </a:extLst>
          </p:cNvPr>
          <p:cNvSpPr/>
          <p:nvPr/>
        </p:nvSpPr>
        <p:spPr>
          <a:xfrm>
            <a:off x="2480079" y="4174832"/>
            <a:ext cx="895582" cy="952649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FEDF16-27A8-4E23-8649-BB112C5B66FB}"/>
              </a:ext>
            </a:extLst>
          </p:cNvPr>
          <p:cNvSpPr/>
          <p:nvPr/>
        </p:nvSpPr>
        <p:spPr>
          <a:xfrm>
            <a:off x="2479468" y="3285028"/>
            <a:ext cx="899130" cy="886195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1" name="그림 400">
            <a:extLst>
              <a:ext uri="{FF2B5EF4-FFF2-40B4-BE49-F238E27FC236}">
                <a16:creationId xmlns:a16="http://schemas.microsoft.com/office/drawing/2014/main" id="{7FE72B67-2A1C-4321-BAA9-3FA19ECC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2" y="4865766"/>
            <a:ext cx="1748705" cy="11600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517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 Self Care </a:t>
            </a:r>
            <a:r>
              <a:rPr lang="ko-KR" altLang="en-US" sz="2800" b="1" dirty="0">
                <a:solidFill>
                  <a:schemeClr val="accent2"/>
                </a:solidFill>
              </a:rPr>
              <a:t>시스템 구축</a:t>
            </a:r>
          </a:p>
        </p:txBody>
      </p:sp>
      <p:grpSp>
        <p:nvGrpSpPr>
          <p:cNvPr id="4227" name="그룹 4226">
            <a:extLst>
              <a:ext uri="{FF2B5EF4-FFF2-40B4-BE49-F238E27FC236}">
                <a16:creationId xmlns:a16="http://schemas.microsoft.com/office/drawing/2014/main" id="{AC3E3CA5-3A85-A7A8-BAAC-E5C96BD0D01C}"/>
              </a:ext>
            </a:extLst>
          </p:cNvPr>
          <p:cNvGrpSpPr/>
          <p:nvPr/>
        </p:nvGrpSpPr>
        <p:grpSpPr>
          <a:xfrm>
            <a:off x="3399170" y="1679601"/>
            <a:ext cx="6027509" cy="4379078"/>
            <a:chOff x="2506933" y="2194179"/>
            <a:chExt cx="6027509" cy="4379078"/>
          </a:xfrm>
        </p:grpSpPr>
        <p:grpSp>
          <p:nvGrpSpPr>
            <p:cNvPr id="4226" name="그룹 4225">
              <a:extLst>
                <a:ext uri="{FF2B5EF4-FFF2-40B4-BE49-F238E27FC236}">
                  <a16:creationId xmlns:a16="http://schemas.microsoft.com/office/drawing/2014/main" id="{8C67DD10-5695-68FD-C4F9-EC83F7F40E38}"/>
                </a:ext>
              </a:extLst>
            </p:cNvPr>
            <p:cNvGrpSpPr/>
            <p:nvPr/>
          </p:nvGrpSpPr>
          <p:grpSpPr>
            <a:xfrm>
              <a:off x="2506933" y="2194179"/>
              <a:ext cx="6027509" cy="4379078"/>
              <a:chOff x="2433781" y="2194179"/>
              <a:chExt cx="6027509" cy="437907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ACF383F-30EA-63AD-C3A9-7152ACF5D254}"/>
                  </a:ext>
                </a:extLst>
              </p:cNvPr>
              <p:cNvSpPr txBox="1"/>
              <p:nvPr/>
            </p:nvSpPr>
            <p:spPr>
              <a:xfrm>
                <a:off x="3770001" y="3229347"/>
                <a:ext cx="43367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/>
                  <a:t>디스크 재발에 영향을 끼치는 주요인 </a:t>
                </a: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334C9AE4-6702-D77C-9EF0-2E6ED3114736}"/>
                  </a:ext>
                </a:extLst>
              </p:cNvPr>
              <p:cNvGrpSpPr/>
              <p:nvPr/>
            </p:nvGrpSpPr>
            <p:grpSpPr>
              <a:xfrm>
                <a:off x="3845000" y="3551557"/>
                <a:ext cx="2615849" cy="648150"/>
                <a:chOff x="467456" y="2228448"/>
                <a:chExt cx="4645488" cy="925213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4FC219-0608-4945-4132-4E274D95B248}"/>
                    </a:ext>
                  </a:extLst>
                </p:cNvPr>
                <p:cNvGrpSpPr/>
                <p:nvPr/>
              </p:nvGrpSpPr>
              <p:grpSpPr>
                <a:xfrm>
                  <a:off x="467456" y="2253661"/>
                  <a:ext cx="900000" cy="900000"/>
                  <a:chOff x="1739559" y="3604787"/>
                  <a:chExt cx="900000" cy="900000"/>
                </a:xfrm>
              </p:grpSpPr>
              <p:grpSp>
                <p:nvGrpSpPr>
                  <p:cNvPr id="4100" name="그룹 1003">
                    <a:extLst>
                      <a:ext uri="{FF2B5EF4-FFF2-40B4-BE49-F238E27FC236}">
                        <a16:creationId xmlns:a16="http://schemas.microsoft.com/office/drawing/2014/main" id="{CAAD8F4E-CB39-333C-5C29-7D61191AFDDA}"/>
                      </a:ext>
                    </a:extLst>
                  </p:cNvPr>
                  <p:cNvGrpSpPr/>
                  <p:nvPr/>
                </p:nvGrpSpPr>
                <p:grpSpPr>
                  <a:xfrm>
                    <a:off x="1739559" y="3604787"/>
                    <a:ext cx="900000" cy="900000"/>
                    <a:chOff x="2080142" y="2930959"/>
                    <a:chExt cx="3857099" cy="3849504"/>
                  </a:xfrm>
                </p:grpSpPr>
                <p:pic>
                  <p:nvPicPr>
                    <p:cNvPr id="4103" name="Object 8">
                      <a:extLst>
                        <a:ext uri="{FF2B5EF4-FFF2-40B4-BE49-F238E27FC236}">
                          <a16:creationId xmlns:a16="http://schemas.microsoft.com/office/drawing/2014/main" id="{A97C9337-9797-E4EB-2C82-20E38AECAD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2083940" y="2927161"/>
                      <a:ext cx="3849504" cy="38570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101" name="그림 4100">
                    <a:extLst>
                      <a:ext uri="{FF2B5EF4-FFF2-40B4-BE49-F238E27FC236}">
                        <a16:creationId xmlns:a16="http://schemas.microsoft.com/office/drawing/2014/main" id="{62DFA856-8C90-1600-999C-57B4734819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200" b="92000" l="8451" r="90493">
                                <a14:foregroundMark x1="11620" y1="36000" x2="20070" y2="20000"/>
                                <a14:foregroundMark x1="20070" y1="20000" x2="32042" y2="11200"/>
                                <a14:foregroundMark x1="30986" y1="9200" x2="30986" y2="9200"/>
                                <a14:foregroundMark x1="8451" y1="34400" x2="8451" y2="34400"/>
                                <a14:foregroundMark x1="69014" y1="9600" x2="69014" y2="9600"/>
                                <a14:foregroundMark x1="90493" y1="31600" x2="90493" y2="31600"/>
                                <a14:foregroundMark x1="52817" y1="50400" x2="52817" y2="50400"/>
                                <a14:foregroundMark x1="49296" y1="49200" x2="49296" y2="49200"/>
                                <a14:foregroundMark x1="44718" y1="54800" x2="44718" y2="54800"/>
                                <a14:foregroundMark x1="52817" y1="58000" x2="52817" y2="58000"/>
                                <a14:foregroundMark x1="47887" y1="48800" x2="47887" y2="48800"/>
                                <a14:foregroundMark x1="43310" y1="48800" x2="43310" y2="48800"/>
                                <a14:foregroundMark x1="44014" y1="48800" x2="45423" y2="48000"/>
                                <a14:foregroundMark x1="49648" y1="92000" x2="49648" y2="9200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29560" y="3694787"/>
                    <a:ext cx="720000" cy="72000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FBF5F3F6-B4D6-9DFE-8992-3C78E4C2CC9C}"/>
                    </a:ext>
                  </a:extLst>
                </p:cNvPr>
                <p:cNvGrpSpPr/>
                <p:nvPr/>
              </p:nvGrpSpPr>
              <p:grpSpPr>
                <a:xfrm>
                  <a:off x="1421566" y="2238309"/>
                  <a:ext cx="956227" cy="900000"/>
                  <a:chOff x="2927966" y="3588695"/>
                  <a:chExt cx="956227" cy="900000"/>
                </a:xfrm>
              </p:grpSpPr>
              <p:grpSp>
                <p:nvGrpSpPr>
                  <p:cNvPr id="4097" name="그룹 1003">
                    <a:extLst>
                      <a:ext uri="{FF2B5EF4-FFF2-40B4-BE49-F238E27FC236}">
                        <a16:creationId xmlns:a16="http://schemas.microsoft.com/office/drawing/2014/main" id="{745BB4CD-BC8A-7D83-E82A-E23857F7FBCA}"/>
                      </a:ext>
                    </a:extLst>
                  </p:cNvPr>
                  <p:cNvGrpSpPr/>
                  <p:nvPr/>
                </p:nvGrpSpPr>
                <p:grpSpPr>
                  <a:xfrm>
                    <a:off x="2927966" y="3588695"/>
                    <a:ext cx="956227" cy="900000"/>
                    <a:chOff x="2121014" y="2808079"/>
                    <a:chExt cx="4098068" cy="3849504"/>
                  </a:xfrm>
                </p:grpSpPr>
                <p:pic>
                  <p:nvPicPr>
                    <p:cNvPr id="4099" name="Object 8">
                      <a:extLst>
                        <a:ext uri="{FF2B5EF4-FFF2-40B4-BE49-F238E27FC236}">
                          <a16:creationId xmlns:a16="http://schemas.microsoft.com/office/drawing/2014/main" id="{81B14F2A-D7ED-B68F-19D4-F1A0B1077F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2245296" y="2683797"/>
                      <a:ext cx="3849504" cy="409806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098" name="Picture 6" descr="심장병 - 무료 의료 및 의료개 아이콘">
                    <a:extLst>
                      <a:ext uri="{FF2B5EF4-FFF2-40B4-BE49-F238E27FC236}">
                        <a16:creationId xmlns:a16="http://schemas.microsoft.com/office/drawing/2014/main" id="{ED68211E-3215-10C3-2F24-1963AFA761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06844" y="3681057"/>
                    <a:ext cx="720000" cy="7200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2715383-CDDC-BC38-E4F0-59563E361265}"/>
                    </a:ext>
                  </a:extLst>
                </p:cNvPr>
                <p:cNvGrpSpPr/>
                <p:nvPr/>
              </p:nvGrpSpPr>
              <p:grpSpPr>
                <a:xfrm>
                  <a:off x="3333979" y="2240477"/>
                  <a:ext cx="900000" cy="900000"/>
                  <a:chOff x="5748121" y="3807012"/>
                  <a:chExt cx="900000" cy="900000"/>
                </a:xfrm>
              </p:grpSpPr>
              <p:grpSp>
                <p:nvGrpSpPr>
                  <p:cNvPr id="62" name="그룹 1003">
                    <a:extLst>
                      <a:ext uri="{FF2B5EF4-FFF2-40B4-BE49-F238E27FC236}">
                        <a16:creationId xmlns:a16="http://schemas.microsoft.com/office/drawing/2014/main" id="{62C2F34C-7760-F024-3ADB-4659E4F034EF}"/>
                      </a:ext>
                    </a:extLst>
                  </p:cNvPr>
                  <p:cNvGrpSpPr/>
                  <p:nvPr/>
                </p:nvGrpSpPr>
                <p:grpSpPr>
                  <a:xfrm>
                    <a:off x="5748121" y="3807012"/>
                    <a:ext cx="900000" cy="900000"/>
                    <a:chOff x="2220733" y="2874568"/>
                    <a:chExt cx="3857099" cy="3849504"/>
                  </a:xfrm>
                </p:grpSpPr>
                <p:pic>
                  <p:nvPicPr>
                    <p:cNvPr id="4096" name="Object 8">
                      <a:extLst>
                        <a:ext uri="{FF2B5EF4-FFF2-40B4-BE49-F238E27FC236}">
                          <a16:creationId xmlns:a16="http://schemas.microsoft.com/office/drawing/2014/main" id="{04918BFF-B26F-4E4C-B438-093146B316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2224531" y="2870770"/>
                      <a:ext cx="3849504" cy="38570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3" name="Picture 8" descr="비만 - 무료 의료 및 의료개 아이콘">
                    <a:extLst>
                      <a:ext uri="{FF2B5EF4-FFF2-40B4-BE49-F238E27FC236}">
                        <a16:creationId xmlns:a16="http://schemas.microsoft.com/office/drawing/2014/main" id="{912C7CD7-A386-282B-61B8-F9C1074837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38122" y="3897871"/>
                    <a:ext cx="720000" cy="72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739207-FA21-A8F0-D62D-0971A6B32CEE}"/>
                    </a:ext>
                  </a:extLst>
                </p:cNvPr>
                <p:cNvGrpSpPr/>
                <p:nvPr/>
              </p:nvGrpSpPr>
              <p:grpSpPr>
                <a:xfrm>
                  <a:off x="4212944" y="2228448"/>
                  <a:ext cx="900000" cy="900000"/>
                  <a:chOff x="7734121" y="3549082"/>
                  <a:chExt cx="900000" cy="900000"/>
                </a:xfrm>
              </p:grpSpPr>
              <p:grpSp>
                <p:nvGrpSpPr>
                  <p:cNvPr id="59" name="그룹 1003">
                    <a:extLst>
                      <a:ext uri="{FF2B5EF4-FFF2-40B4-BE49-F238E27FC236}">
                        <a16:creationId xmlns:a16="http://schemas.microsoft.com/office/drawing/2014/main" id="{1299C7BF-9115-36B0-AC4C-AC861B59F485}"/>
                      </a:ext>
                    </a:extLst>
                  </p:cNvPr>
                  <p:cNvGrpSpPr/>
                  <p:nvPr/>
                </p:nvGrpSpPr>
                <p:grpSpPr>
                  <a:xfrm>
                    <a:off x="7734121" y="3549082"/>
                    <a:ext cx="900000" cy="900000"/>
                    <a:chOff x="1939557" y="2761781"/>
                    <a:chExt cx="3857099" cy="3849504"/>
                  </a:xfrm>
                </p:grpSpPr>
                <p:pic>
                  <p:nvPicPr>
                    <p:cNvPr id="61" name="Object 8">
                      <a:extLst>
                        <a:ext uri="{FF2B5EF4-FFF2-40B4-BE49-F238E27FC236}">
                          <a16:creationId xmlns:a16="http://schemas.microsoft.com/office/drawing/2014/main" id="{8AA4242D-EABD-5958-07B1-32D0A432E5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1943355" y="2757983"/>
                      <a:ext cx="3849504" cy="38570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0" name="Picture 10" descr="흡연 구역 - 무료 여러 가지 잡다한개 아이콘">
                    <a:extLst>
                      <a:ext uri="{FF2B5EF4-FFF2-40B4-BE49-F238E27FC236}">
                        <a16:creationId xmlns:a16="http://schemas.microsoft.com/office/drawing/2014/main" id="{FBABAF41-7EF6-1C2A-C63E-89BCBBB6C6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24121" y="3609880"/>
                    <a:ext cx="720000" cy="72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98382DEF-98AB-7E60-5921-9E3AE77B3249}"/>
                    </a:ext>
                  </a:extLst>
                </p:cNvPr>
                <p:cNvGrpSpPr/>
                <p:nvPr/>
              </p:nvGrpSpPr>
              <p:grpSpPr>
                <a:xfrm>
                  <a:off x="2455018" y="2236724"/>
                  <a:ext cx="900000" cy="900000"/>
                  <a:chOff x="2455018" y="2236724"/>
                  <a:chExt cx="900000" cy="900000"/>
                </a:xfrm>
              </p:grpSpPr>
              <p:grpSp>
                <p:nvGrpSpPr>
                  <p:cNvPr id="50" name="그룹 1003">
                    <a:extLst>
                      <a:ext uri="{FF2B5EF4-FFF2-40B4-BE49-F238E27FC236}">
                        <a16:creationId xmlns:a16="http://schemas.microsoft.com/office/drawing/2014/main" id="{B06CFF9B-37FC-9D5E-7868-34D69DEC353A}"/>
                      </a:ext>
                    </a:extLst>
                  </p:cNvPr>
                  <p:cNvGrpSpPr/>
                  <p:nvPr/>
                </p:nvGrpSpPr>
                <p:grpSpPr>
                  <a:xfrm>
                    <a:off x="2455018" y="2236724"/>
                    <a:ext cx="900000" cy="900000"/>
                    <a:chOff x="2501920" y="2761798"/>
                    <a:chExt cx="3857099" cy="3849504"/>
                  </a:xfrm>
                </p:grpSpPr>
                <p:pic>
                  <p:nvPicPr>
                    <p:cNvPr id="58" name="Object 8">
                      <a:extLst>
                        <a:ext uri="{FF2B5EF4-FFF2-40B4-BE49-F238E27FC236}">
                          <a16:creationId xmlns:a16="http://schemas.microsoft.com/office/drawing/2014/main" id="{7B1F73C0-9EDB-18CA-1045-367EC87BFE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2505718" y="2758000"/>
                      <a:ext cx="3849504" cy="38570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3" name="Picture 12" descr="당뇨병 검사 - 무료 의료 및 의료개 아이콘">
                    <a:extLst>
                      <a:ext uri="{FF2B5EF4-FFF2-40B4-BE49-F238E27FC236}">
                        <a16:creationId xmlns:a16="http://schemas.microsoft.com/office/drawing/2014/main" id="{14920467-C86C-F7FA-F77C-F3878B8340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2635013" y="2304110"/>
                    <a:ext cx="720000" cy="7200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105" name="사각형: 둥근 모서리 4104">
                <a:extLst>
                  <a:ext uri="{FF2B5EF4-FFF2-40B4-BE49-F238E27FC236}">
                    <a16:creationId xmlns:a16="http://schemas.microsoft.com/office/drawing/2014/main" id="{D457E8A3-6F25-C795-DF19-DDE9AE576B5F}"/>
                  </a:ext>
                </a:extLst>
              </p:cNvPr>
              <p:cNvSpPr/>
              <p:nvPr/>
            </p:nvSpPr>
            <p:spPr>
              <a:xfrm>
                <a:off x="3772290" y="4204832"/>
                <a:ext cx="585655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i="0" u="none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고혈압</a:t>
                </a:r>
                <a:endParaRPr lang="ko-KR" altLang="en-US" sz="1000" dirty="0"/>
              </a:p>
            </p:txBody>
          </p:sp>
          <p:sp>
            <p:nvSpPr>
              <p:cNvPr id="4109" name="사각형: 둥근 모서리 4108">
                <a:extLst>
                  <a:ext uri="{FF2B5EF4-FFF2-40B4-BE49-F238E27FC236}">
                    <a16:creationId xmlns:a16="http://schemas.microsoft.com/office/drawing/2014/main" id="{47760982-A277-293E-731F-0A9FD0023F74}"/>
                  </a:ext>
                </a:extLst>
              </p:cNvPr>
              <p:cNvSpPr/>
              <p:nvPr/>
            </p:nvSpPr>
            <p:spPr>
              <a:xfrm>
                <a:off x="5490612" y="4197226"/>
                <a:ext cx="470150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i="0" u="none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비만</a:t>
                </a:r>
                <a:endParaRPr lang="ko-KR" altLang="en-US" sz="1000" dirty="0"/>
              </a:p>
            </p:txBody>
          </p:sp>
          <p:sp>
            <p:nvSpPr>
              <p:cNvPr id="4110" name="사각형: 둥근 모서리 4109">
                <a:extLst>
                  <a:ext uri="{FF2B5EF4-FFF2-40B4-BE49-F238E27FC236}">
                    <a16:creationId xmlns:a16="http://schemas.microsoft.com/office/drawing/2014/main" id="{02DF242A-DA62-E368-539A-3B6436BCFC42}"/>
                  </a:ext>
                </a:extLst>
              </p:cNvPr>
              <p:cNvSpPr/>
              <p:nvPr/>
            </p:nvSpPr>
            <p:spPr>
              <a:xfrm>
                <a:off x="5970783" y="4193550"/>
                <a:ext cx="470151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i="0" u="none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흡연</a:t>
                </a:r>
                <a:endParaRPr lang="ko-KR" altLang="en-US" sz="1000" dirty="0"/>
              </a:p>
            </p:txBody>
          </p:sp>
          <p:sp>
            <p:nvSpPr>
              <p:cNvPr id="4206" name="사각형: 둥근 모서리 4205">
                <a:extLst>
                  <a:ext uri="{FF2B5EF4-FFF2-40B4-BE49-F238E27FC236}">
                    <a16:creationId xmlns:a16="http://schemas.microsoft.com/office/drawing/2014/main" id="{426CA4E4-9151-0014-7F2A-694BEE9547C4}"/>
                  </a:ext>
                </a:extLst>
              </p:cNvPr>
              <p:cNvSpPr/>
              <p:nvPr/>
            </p:nvSpPr>
            <p:spPr>
              <a:xfrm>
                <a:off x="4305973" y="4206804"/>
                <a:ext cx="589264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dirty="0">
                    <a:solidFill>
                      <a:srgbClr val="009668"/>
                    </a:solidFill>
                    <a:latin typeface="Open Sans" panose="020B0606030504020204" pitchFamily="34" charset="0"/>
                  </a:rPr>
                  <a:t>심혈관</a:t>
                </a:r>
                <a:endParaRPr lang="ko-KR" altLang="en-US" sz="1000" dirty="0"/>
              </a:p>
            </p:txBody>
          </p:sp>
          <p:grpSp>
            <p:nvGrpSpPr>
              <p:cNvPr id="4224" name="그룹 4223">
                <a:extLst>
                  <a:ext uri="{FF2B5EF4-FFF2-40B4-BE49-F238E27FC236}">
                    <a16:creationId xmlns:a16="http://schemas.microsoft.com/office/drawing/2014/main" id="{5D03CD8F-58D4-EA03-BF73-49898D3BF28D}"/>
                  </a:ext>
                </a:extLst>
              </p:cNvPr>
              <p:cNvGrpSpPr/>
              <p:nvPr/>
            </p:nvGrpSpPr>
            <p:grpSpPr>
              <a:xfrm>
                <a:off x="2433781" y="2194179"/>
                <a:ext cx="6027509" cy="4379078"/>
                <a:chOff x="2433781" y="2194179"/>
                <a:chExt cx="6027509" cy="4379078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0960950-A125-4456-8AFA-3A89686EA1BE}"/>
                    </a:ext>
                  </a:extLst>
                </p:cNvPr>
                <p:cNvSpPr txBox="1"/>
                <p:nvPr/>
              </p:nvSpPr>
              <p:spPr>
                <a:xfrm>
                  <a:off x="3767818" y="4403948"/>
                  <a:ext cx="4693472" cy="931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dirty="0"/>
                    <a:t>김환자님은 현재 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‘</a:t>
                  </a:r>
                  <a:r>
                    <a:rPr lang="ko-KR" altLang="en-US" sz="1050" dirty="0"/>
                    <a:t>고혈압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당뇨병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비만</a:t>
                  </a:r>
                  <a:r>
                    <a:rPr lang="en-US" altLang="ko-KR" sz="1050" dirty="0"/>
                    <a:t>’</a:t>
                  </a:r>
                  <a:r>
                    <a:rPr lang="ko-KR" altLang="en-US" sz="1050" dirty="0"/>
                    <a:t>에 해당합니다</a:t>
                  </a:r>
                  <a:r>
                    <a:rPr lang="en-US" altLang="ko-KR" sz="1050" dirty="0"/>
                    <a:t>. </a:t>
                  </a:r>
                </a:p>
                <a:p>
                  <a:r>
                    <a:rPr lang="ko-KR" altLang="en-US" sz="1050" dirty="0"/>
                    <a:t>유산소 운동과 식단관리가 필요합니다</a:t>
                  </a:r>
                  <a:endParaRPr lang="en-US" altLang="ko-KR" sz="1050" dirty="0"/>
                </a:p>
                <a:p>
                  <a:endParaRPr lang="en-US" altLang="ko-KR" sz="1200" dirty="0"/>
                </a:p>
                <a:p>
                  <a:r>
                    <a:rPr lang="ko-KR" altLang="en-US" sz="1050" b="1" dirty="0"/>
                    <a:t>추천 운동</a:t>
                  </a:r>
                  <a:r>
                    <a:rPr lang="en-US" altLang="ko-KR" sz="1050" dirty="0"/>
                    <a:t>: </a:t>
                  </a:r>
                  <a:r>
                    <a:rPr lang="ko-KR" altLang="en-US" sz="1050" dirty="0"/>
                    <a:t>조깅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테니스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자전거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수영</a:t>
                  </a:r>
                </a:p>
              </p:txBody>
            </p:sp>
            <p:grpSp>
              <p:nvGrpSpPr>
                <p:cNvPr id="4141" name="그룹 4140">
                  <a:extLst>
                    <a:ext uri="{FF2B5EF4-FFF2-40B4-BE49-F238E27FC236}">
                      <a16:creationId xmlns:a16="http://schemas.microsoft.com/office/drawing/2014/main" id="{EB5FB6DD-8680-6C0F-54D2-ECDB5896D488}"/>
                    </a:ext>
                  </a:extLst>
                </p:cNvPr>
                <p:cNvGrpSpPr/>
                <p:nvPr/>
              </p:nvGrpSpPr>
              <p:grpSpPr>
                <a:xfrm>
                  <a:off x="3760416" y="2194179"/>
                  <a:ext cx="2736599" cy="4379078"/>
                  <a:chOff x="874264" y="2367249"/>
                  <a:chExt cx="2736599" cy="4379078"/>
                </a:xfrm>
              </p:grpSpPr>
              <p:grpSp>
                <p:nvGrpSpPr>
                  <p:cNvPr id="4113" name="그룹 4112">
                    <a:extLst>
                      <a:ext uri="{FF2B5EF4-FFF2-40B4-BE49-F238E27FC236}">
                        <a16:creationId xmlns:a16="http://schemas.microsoft.com/office/drawing/2014/main" id="{BA803DCC-AAAA-9BA2-1B18-6A0FDD1610A3}"/>
                      </a:ext>
                    </a:extLst>
                  </p:cNvPr>
                  <p:cNvGrpSpPr/>
                  <p:nvPr/>
                </p:nvGrpSpPr>
                <p:grpSpPr>
                  <a:xfrm>
                    <a:off x="874264" y="2367249"/>
                    <a:ext cx="2736599" cy="4379078"/>
                    <a:chOff x="7810106" y="2338088"/>
                    <a:chExt cx="3603705" cy="4379078"/>
                  </a:xfrm>
                </p:grpSpPr>
                <p:grpSp>
                  <p:nvGrpSpPr>
                    <p:cNvPr id="4122" name="그룹 4121">
                      <a:extLst>
                        <a:ext uri="{FF2B5EF4-FFF2-40B4-BE49-F238E27FC236}">
                          <a16:creationId xmlns:a16="http://schemas.microsoft.com/office/drawing/2014/main" id="{10D79F29-B57B-3B7D-4297-778CCF9C89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10106" y="2338088"/>
                      <a:ext cx="3603705" cy="4379078"/>
                      <a:chOff x="2350842" y="2320918"/>
                      <a:chExt cx="3603705" cy="4379078"/>
                    </a:xfrm>
                  </p:grpSpPr>
                  <p:grpSp>
                    <p:nvGrpSpPr>
                      <p:cNvPr id="4124" name="그룹 4123">
                        <a:extLst>
                          <a:ext uri="{FF2B5EF4-FFF2-40B4-BE49-F238E27FC236}">
                            <a16:creationId xmlns:a16="http://schemas.microsoft.com/office/drawing/2014/main" id="{E5E84290-1F64-DA71-E86E-36A93E87F6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90140" y="2501391"/>
                        <a:ext cx="2431610" cy="1213897"/>
                        <a:chOff x="7567474" y="2905193"/>
                        <a:chExt cx="2393828" cy="1169777"/>
                      </a:xfrm>
                    </p:grpSpPr>
                    <p:grpSp>
                      <p:nvGrpSpPr>
                        <p:cNvPr id="4137" name="그룹 4136">
                          <a:extLst>
                            <a:ext uri="{FF2B5EF4-FFF2-40B4-BE49-F238E27FC236}">
                              <a16:creationId xmlns:a16="http://schemas.microsoft.com/office/drawing/2014/main" id="{EB9EA26D-613F-A846-0132-B6F2624D17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73395" y="2905193"/>
                          <a:ext cx="287907" cy="161703"/>
                          <a:chOff x="3219701" y="3678292"/>
                          <a:chExt cx="369456" cy="161703"/>
                        </a:xfrm>
                      </p:grpSpPr>
                      <p:cxnSp>
                        <p:nvCxnSpPr>
                          <p:cNvPr id="4138" name="직선 연결선 4137">
                            <a:extLst>
                              <a:ext uri="{FF2B5EF4-FFF2-40B4-BE49-F238E27FC236}">
                                <a16:creationId xmlns:a16="http://schemas.microsoft.com/office/drawing/2014/main" id="{D18B3A14-A650-5D5B-8FAE-97C1CA47A87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219701" y="3678292"/>
                            <a:ext cx="369454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39" name="직선 연결선 4138">
                            <a:extLst>
                              <a:ext uri="{FF2B5EF4-FFF2-40B4-BE49-F238E27FC236}">
                                <a16:creationId xmlns:a16="http://schemas.microsoft.com/office/drawing/2014/main" id="{3EE2D8A5-39C3-CEB3-4B64-E7711C2FF8D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219701" y="3764461"/>
                            <a:ext cx="369454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40" name="직선 연결선 4139">
                            <a:extLst>
                              <a:ext uri="{FF2B5EF4-FFF2-40B4-BE49-F238E27FC236}">
                                <a16:creationId xmlns:a16="http://schemas.microsoft.com/office/drawing/2014/main" id="{489292B9-2803-A591-9C39-F18F2478370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219703" y="3839995"/>
                            <a:ext cx="369454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127" name="그룹 4126">
                          <a:extLst>
                            <a:ext uri="{FF2B5EF4-FFF2-40B4-BE49-F238E27FC236}">
                              <a16:creationId xmlns:a16="http://schemas.microsoft.com/office/drawing/2014/main" id="{4A8ABA6F-180E-65C9-905C-65DCCE29225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67474" y="4031629"/>
                          <a:ext cx="160937" cy="43341"/>
                          <a:chOff x="7629236" y="4290392"/>
                          <a:chExt cx="1052946" cy="336291"/>
                        </a:xfrm>
                      </p:grpSpPr>
                      <p:cxnSp>
                        <p:nvCxnSpPr>
                          <p:cNvPr id="4128" name="직선 연결선 4127">
                            <a:extLst>
                              <a:ext uri="{FF2B5EF4-FFF2-40B4-BE49-F238E27FC236}">
                                <a16:creationId xmlns:a16="http://schemas.microsoft.com/office/drawing/2014/main" id="{502D3BC8-C912-3632-9A4D-A93F968505C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629236" y="4626683"/>
                            <a:ext cx="1052946" cy="0"/>
                          </a:xfrm>
                          <a:prstGeom prst="line">
                            <a:avLst/>
                          </a:prstGeom>
                          <a:ln w="952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29" name="직선 연결선 4128">
                            <a:extLst>
                              <a:ext uri="{FF2B5EF4-FFF2-40B4-BE49-F238E27FC236}">
                                <a16:creationId xmlns:a16="http://schemas.microsoft.com/office/drawing/2014/main" id="{D73CE1C9-C7E2-1585-7DC0-E5176549D52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629236" y="4468643"/>
                            <a:ext cx="1052946" cy="0"/>
                          </a:xfrm>
                          <a:prstGeom prst="line">
                            <a:avLst/>
                          </a:prstGeom>
                          <a:ln w="952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30" name="직선 연결선 4129">
                            <a:extLst>
                              <a:ext uri="{FF2B5EF4-FFF2-40B4-BE49-F238E27FC236}">
                                <a16:creationId xmlns:a16="http://schemas.microsoft.com/office/drawing/2014/main" id="{12350323-3297-CC49-62E3-B3112C14781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629236" y="4290392"/>
                            <a:ext cx="1052946" cy="0"/>
                          </a:xfrm>
                          <a:prstGeom prst="line">
                            <a:avLst/>
                          </a:prstGeom>
                          <a:ln w="952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4125" name="직사각형 4124">
                        <a:extLst>
                          <a:ext uri="{FF2B5EF4-FFF2-40B4-BE49-F238E27FC236}">
                            <a16:creationId xmlns:a16="http://schemas.microsoft.com/office/drawing/2014/main" id="{011DED32-F42F-931F-D4F5-1A4F36169E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50842" y="2320918"/>
                        <a:ext cx="3603705" cy="437907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effectLst>
                        <a:outerShdw blurRad="50800" dist="38100" dir="18900000" algn="b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 dirty="0"/>
                      </a:p>
                    </p:txBody>
                  </p:sp>
                </p:grpSp>
                <p:pic>
                  <p:nvPicPr>
                    <p:cNvPr id="4123" name="Object 14">
                      <a:extLst>
                        <a:ext uri="{FF2B5EF4-FFF2-40B4-BE49-F238E27FC236}">
                          <a16:creationId xmlns:a16="http://schemas.microsoft.com/office/drawing/2014/main" id="{A4FBC34C-DBEE-5BC1-FDD1-DACBF577AB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7891994" y="2375309"/>
                      <a:ext cx="391114" cy="3911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114" name="그룹 4113">
                    <a:extLst>
                      <a:ext uri="{FF2B5EF4-FFF2-40B4-BE49-F238E27FC236}">
                        <a16:creationId xmlns:a16="http://schemas.microsoft.com/office/drawing/2014/main" id="{ECF1E27D-E809-F183-64EA-07642F862EBF}"/>
                      </a:ext>
                    </a:extLst>
                  </p:cNvPr>
                  <p:cNvGrpSpPr/>
                  <p:nvPr/>
                </p:nvGrpSpPr>
                <p:grpSpPr>
                  <a:xfrm>
                    <a:off x="886140" y="2867550"/>
                    <a:ext cx="2708902" cy="397389"/>
                    <a:chOff x="7825740" y="2838389"/>
                    <a:chExt cx="3567230" cy="397389"/>
                  </a:xfrm>
                </p:grpSpPr>
                <p:sp>
                  <p:nvSpPr>
                    <p:cNvPr id="4115" name="직사각형 4114">
                      <a:extLst>
                        <a:ext uri="{FF2B5EF4-FFF2-40B4-BE49-F238E27FC236}">
                          <a16:creationId xmlns:a16="http://schemas.microsoft.com/office/drawing/2014/main" id="{4A79920E-3F4A-F6D6-94B1-4F322CB0F7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25740" y="2838389"/>
                      <a:ext cx="3567230" cy="397389"/>
                    </a:xfrm>
                    <a:prstGeom prst="rect">
                      <a:avLst/>
                    </a:prstGeom>
                    <a:solidFill>
                      <a:srgbClr val="50526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4116" name="직사각형 4115">
                      <a:extLst>
                        <a:ext uri="{FF2B5EF4-FFF2-40B4-BE49-F238E27FC236}">
                          <a16:creationId xmlns:a16="http://schemas.microsoft.com/office/drawing/2014/main" id="{CAD86A2B-0E47-5358-0B78-A0977C606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7096" y="2874933"/>
                      <a:ext cx="1158843" cy="325618"/>
                    </a:xfrm>
                    <a:prstGeom prst="rect">
                      <a:avLst/>
                    </a:prstGeom>
                    <a:solidFill>
                      <a:srgbClr val="00AA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4117" name="직사각형 4116">
                      <a:extLst>
                        <a:ext uri="{FF2B5EF4-FFF2-40B4-BE49-F238E27FC236}">
                          <a16:creationId xmlns:a16="http://schemas.microsoft.com/office/drawing/2014/main" id="{7E9BFC8C-B0F6-511B-5740-BC0CAC86C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5940" y="2874933"/>
                      <a:ext cx="1165527" cy="325618"/>
                    </a:xfrm>
                    <a:prstGeom prst="rect">
                      <a:avLst/>
                    </a:prstGeom>
                    <a:solidFill>
                      <a:srgbClr val="82BF2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4118" name="직사각형 4117">
                      <a:extLst>
                        <a:ext uri="{FF2B5EF4-FFF2-40B4-BE49-F238E27FC236}">
                          <a16:creationId xmlns:a16="http://schemas.microsoft.com/office/drawing/2014/main" id="{77CEFAC9-DABB-B8EC-49FA-1F0CB9FFB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98091" y="2874933"/>
                      <a:ext cx="1158997" cy="325618"/>
                    </a:xfrm>
                    <a:prstGeom prst="rect">
                      <a:avLst/>
                    </a:prstGeom>
                    <a:solidFill>
                      <a:srgbClr val="18BFC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4119" name="TextBox 4118">
                      <a:extLst>
                        <a:ext uri="{FF2B5EF4-FFF2-40B4-BE49-F238E27FC236}">
                          <a16:creationId xmlns:a16="http://schemas.microsoft.com/office/drawing/2014/main" id="{C1E9382D-7C8B-B871-B731-F116A98B9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77092" y="2926545"/>
                      <a:ext cx="1137762" cy="2308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수술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+ 10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p:txBody>
                </p:sp>
                <p:sp>
                  <p:nvSpPr>
                    <p:cNvPr id="4120" name="TextBox 4119">
                      <a:extLst>
                        <a:ext uri="{FF2B5EF4-FFF2-40B4-BE49-F238E27FC236}">
                          <a16:creationId xmlns:a16="http://schemas.microsoft.com/office/drawing/2014/main" id="{962B9B7F-400D-7507-CB34-9147ECA0E5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42470" y="2926542"/>
                      <a:ext cx="1137762" cy="2308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재활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+ 5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p:txBody>
                </p:sp>
                <p:sp>
                  <p:nvSpPr>
                    <p:cNvPr id="4121" name="TextBox 4120">
                      <a:extLst>
                        <a:ext uri="{FF2B5EF4-FFF2-40B4-BE49-F238E27FC236}">
                          <a16:creationId xmlns:a16="http://schemas.microsoft.com/office/drawing/2014/main" id="{D93AB499-07A9-7B8D-8B31-696A12494A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92859" y="2926542"/>
                      <a:ext cx="1190695" cy="2308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재방문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- 25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p:txBody>
                </p:sp>
              </p:grpSp>
            </p:grpSp>
            <p:cxnSp>
              <p:nvCxnSpPr>
                <p:cNvPr id="4208" name="직선 연결선 4207">
                  <a:extLst>
                    <a:ext uri="{FF2B5EF4-FFF2-40B4-BE49-F238E27FC236}">
                      <a16:creationId xmlns:a16="http://schemas.microsoft.com/office/drawing/2014/main" id="{4046054A-576D-AE92-CB66-1D7180CB4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3781" y="2208678"/>
                  <a:ext cx="1316614" cy="3464807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0" name="직선 연결선 4209">
                  <a:extLst>
                    <a:ext uri="{FF2B5EF4-FFF2-40B4-BE49-F238E27FC236}">
                      <a16:creationId xmlns:a16="http://schemas.microsoft.com/office/drawing/2014/main" id="{6E0040C9-A380-53EC-2165-92F750B11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1412" y="6569279"/>
                  <a:ext cx="1326406" cy="3978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14" name="그룹 4213">
                  <a:extLst>
                    <a:ext uri="{FF2B5EF4-FFF2-40B4-BE49-F238E27FC236}">
                      <a16:creationId xmlns:a16="http://schemas.microsoft.com/office/drawing/2014/main" id="{1F5E0A8D-42D1-6A83-F20F-4945EFA11927}"/>
                    </a:ext>
                  </a:extLst>
                </p:cNvPr>
                <p:cNvGrpSpPr/>
                <p:nvPr/>
              </p:nvGrpSpPr>
              <p:grpSpPr>
                <a:xfrm>
                  <a:off x="5075821" y="5347701"/>
                  <a:ext cx="723119" cy="728879"/>
                  <a:chOff x="467853" y="3814746"/>
                  <a:chExt cx="1903395" cy="1180105"/>
                </a:xfrm>
              </p:grpSpPr>
              <p:pic>
                <p:nvPicPr>
                  <p:cNvPr id="4215" name="Object 29">
                    <a:extLst>
                      <a:ext uri="{FF2B5EF4-FFF2-40B4-BE49-F238E27FC236}">
                        <a16:creationId xmlns:a16="http://schemas.microsoft.com/office/drawing/2014/main" id="{380948FC-56B8-6F70-90C5-9E2903E7D5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7853" y="3814746"/>
                    <a:ext cx="1903395" cy="11801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16" name="그룹 4215">
                  <a:extLst>
                    <a:ext uri="{FF2B5EF4-FFF2-40B4-BE49-F238E27FC236}">
                      <a16:creationId xmlns:a16="http://schemas.microsoft.com/office/drawing/2014/main" id="{AB7BC764-216E-3FEF-5840-99A43E94331A}"/>
                    </a:ext>
                  </a:extLst>
                </p:cNvPr>
                <p:cNvGrpSpPr/>
                <p:nvPr/>
              </p:nvGrpSpPr>
              <p:grpSpPr>
                <a:xfrm>
                  <a:off x="4560428" y="5341302"/>
                  <a:ext cx="601298" cy="679879"/>
                  <a:chOff x="0" y="2232006"/>
                  <a:chExt cx="1419551" cy="1089506"/>
                </a:xfrm>
              </p:grpSpPr>
              <p:pic>
                <p:nvPicPr>
                  <p:cNvPr id="4217" name="Object 17">
                    <a:extLst>
                      <a:ext uri="{FF2B5EF4-FFF2-40B4-BE49-F238E27FC236}">
                        <a16:creationId xmlns:a16="http://schemas.microsoft.com/office/drawing/2014/main" id="{DD8BF014-3DD6-97E0-7CC7-31B027F187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0" y="2232006"/>
                    <a:ext cx="1419551" cy="108950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18" name="그룹 4217">
                  <a:extLst>
                    <a:ext uri="{FF2B5EF4-FFF2-40B4-BE49-F238E27FC236}">
                      <a16:creationId xmlns:a16="http://schemas.microsoft.com/office/drawing/2014/main" id="{B989C383-D2E6-B430-B30A-A0FF6C72C555}"/>
                    </a:ext>
                  </a:extLst>
                </p:cNvPr>
                <p:cNvGrpSpPr/>
                <p:nvPr/>
              </p:nvGrpSpPr>
              <p:grpSpPr>
                <a:xfrm>
                  <a:off x="5812501" y="5293644"/>
                  <a:ext cx="635775" cy="759683"/>
                  <a:chOff x="2694791" y="188295"/>
                  <a:chExt cx="1073888" cy="1055093"/>
                </a:xfrm>
              </p:grpSpPr>
              <p:pic>
                <p:nvPicPr>
                  <p:cNvPr id="4219" name="Object 8">
                    <a:extLst>
                      <a:ext uri="{FF2B5EF4-FFF2-40B4-BE49-F238E27FC236}">
                        <a16:creationId xmlns:a16="http://schemas.microsoft.com/office/drawing/2014/main" id="{12E59585-8C9B-0E9A-9654-9199DE5263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2694791" y="188295"/>
                    <a:ext cx="1073888" cy="10550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20" name="그룹 4219">
                  <a:extLst>
                    <a:ext uri="{FF2B5EF4-FFF2-40B4-BE49-F238E27FC236}">
                      <a16:creationId xmlns:a16="http://schemas.microsoft.com/office/drawing/2014/main" id="{0DBDF4B4-3BA2-85CB-CAEC-1AA1D5F0D7C2}"/>
                    </a:ext>
                  </a:extLst>
                </p:cNvPr>
                <p:cNvGrpSpPr/>
                <p:nvPr/>
              </p:nvGrpSpPr>
              <p:grpSpPr>
                <a:xfrm>
                  <a:off x="3851393" y="5316898"/>
                  <a:ext cx="710631" cy="759682"/>
                  <a:chOff x="155039" y="182990"/>
                  <a:chExt cx="1177032" cy="1177032"/>
                </a:xfrm>
              </p:grpSpPr>
              <p:pic>
                <p:nvPicPr>
                  <p:cNvPr id="4221" name="Object 2">
                    <a:extLst>
                      <a:ext uri="{FF2B5EF4-FFF2-40B4-BE49-F238E27FC236}">
                        <a16:creationId xmlns:a16="http://schemas.microsoft.com/office/drawing/2014/main" id="{0B06F76A-FB4F-AE17-2A01-BBA8AEC22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55039" y="182990"/>
                    <a:ext cx="1177032" cy="117703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107" name="사각형: 둥근 모서리 4106">
                <a:extLst>
                  <a:ext uri="{FF2B5EF4-FFF2-40B4-BE49-F238E27FC236}">
                    <a16:creationId xmlns:a16="http://schemas.microsoft.com/office/drawing/2014/main" id="{459A9241-ED0C-696E-1EF9-D708A2AC6ABC}"/>
                  </a:ext>
                </a:extLst>
              </p:cNvPr>
              <p:cNvSpPr/>
              <p:nvPr/>
            </p:nvSpPr>
            <p:spPr>
              <a:xfrm>
                <a:off x="4878532" y="4201572"/>
                <a:ext cx="595947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i="0" u="none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당뇨병</a:t>
                </a:r>
                <a:endParaRPr lang="ko-KR" altLang="en-US" sz="1000" dirty="0"/>
              </a:p>
            </p:txBody>
          </p:sp>
        </p:grpSp>
        <p:sp>
          <p:nvSpPr>
            <p:cNvPr id="4222" name="사각형: 둥근 모서리 4221">
              <a:extLst>
                <a:ext uri="{FF2B5EF4-FFF2-40B4-BE49-F238E27FC236}">
                  <a16:creationId xmlns:a16="http://schemas.microsoft.com/office/drawing/2014/main" id="{EA94825B-DA49-F96C-A3E3-92A1AEAA7FA8}"/>
                </a:ext>
              </a:extLst>
            </p:cNvPr>
            <p:cNvSpPr/>
            <p:nvPr/>
          </p:nvSpPr>
          <p:spPr>
            <a:xfrm>
              <a:off x="3936256" y="6137844"/>
              <a:ext cx="2479383" cy="362581"/>
            </a:xfrm>
            <a:prstGeom prst="round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5" name="직사각형 4224">
              <a:extLst>
                <a:ext uri="{FF2B5EF4-FFF2-40B4-BE49-F238E27FC236}">
                  <a16:creationId xmlns:a16="http://schemas.microsoft.com/office/drawing/2014/main" id="{81787D79-8E53-FC8C-34DD-7E851B854BE7}"/>
                </a:ext>
              </a:extLst>
            </p:cNvPr>
            <p:cNvSpPr/>
            <p:nvPr/>
          </p:nvSpPr>
          <p:spPr>
            <a:xfrm>
              <a:off x="4379126" y="6189271"/>
              <a:ext cx="1698770" cy="2759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sz="900"/>
            </a:p>
          </p:txBody>
        </p:sp>
      </p:grpSp>
      <p:grpSp>
        <p:nvGrpSpPr>
          <p:cNvPr id="4235" name="그룹 4234">
            <a:extLst>
              <a:ext uri="{FF2B5EF4-FFF2-40B4-BE49-F238E27FC236}">
                <a16:creationId xmlns:a16="http://schemas.microsoft.com/office/drawing/2014/main" id="{367DFE49-631D-CF54-EB4A-F87B9AF01502}"/>
              </a:ext>
            </a:extLst>
          </p:cNvPr>
          <p:cNvGrpSpPr/>
          <p:nvPr/>
        </p:nvGrpSpPr>
        <p:grpSpPr>
          <a:xfrm>
            <a:off x="6962861" y="1678935"/>
            <a:ext cx="4195941" cy="4411129"/>
            <a:chOff x="5888361" y="2338088"/>
            <a:chExt cx="5525445" cy="4411129"/>
          </a:xfrm>
        </p:grpSpPr>
        <p:grpSp>
          <p:nvGrpSpPr>
            <p:cNvPr id="4236" name="그룹 4235">
              <a:extLst>
                <a:ext uri="{FF2B5EF4-FFF2-40B4-BE49-F238E27FC236}">
                  <a16:creationId xmlns:a16="http://schemas.microsoft.com/office/drawing/2014/main" id="{837FD70B-62F1-F98C-E7AD-C551609DF57C}"/>
                </a:ext>
              </a:extLst>
            </p:cNvPr>
            <p:cNvGrpSpPr/>
            <p:nvPr/>
          </p:nvGrpSpPr>
          <p:grpSpPr>
            <a:xfrm>
              <a:off x="5888361" y="2338088"/>
              <a:ext cx="5525445" cy="4411129"/>
              <a:chOff x="5888361" y="2338088"/>
              <a:chExt cx="5525445" cy="4411129"/>
            </a:xfrm>
          </p:grpSpPr>
          <p:grpSp>
            <p:nvGrpSpPr>
              <p:cNvPr id="4245" name="그룹 4244">
                <a:extLst>
                  <a:ext uri="{FF2B5EF4-FFF2-40B4-BE49-F238E27FC236}">
                    <a16:creationId xmlns:a16="http://schemas.microsoft.com/office/drawing/2014/main" id="{4BA8552E-61E8-96CE-B493-0D32ED90F4A9}"/>
                  </a:ext>
                </a:extLst>
              </p:cNvPr>
              <p:cNvGrpSpPr/>
              <p:nvPr/>
            </p:nvGrpSpPr>
            <p:grpSpPr>
              <a:xfrm>
                <a:off x="5888361" y="2338088"/>
                <a:ext cx="5525445" cy="4411129"/>
                <a:chOff x="429097" y="2320918"/>
                <a:chExt cx="5525445" cy="4411129"/>
              </a:xfrm>
            </p:grpSpPr>
            <p:grpSp>
              <p:nvGrpSpPr>
                <p:cNvPr id="4247" name="그룹 4246">
                  <a:extLst>
                    <a:ext uri="{FF2B5EF4-FFF2-40B4-BE49-F238E27FC236}">
                      <a16:creationId xmlns:a16="http://schemas.microsoft.com/office/drawing/2014/main" id="{6E7AEA8C-070F-69C4-D7EE-96EDA68E3AF6}"/>
                    </a:ext>
                  </a:extLst>
                </p:cNvPr>
                <p:cNvGrpSpPr/>
                <p:nvPr/>
              </p:nvGrpSpPr>
              <p:grpSpPr>
                <a:xfrm>
                  <a:off x="429097" y="2343441"/>
                  <a:ext cx="5398023" cy="4388606"/>
                  <a:chOff x="4750885" y="2752982"/>
                  <a:chExt cx="5314146" cy="4229097"/>
                </a:xfrm>
              </p:grpSpPr>
              <p:grpSp>
                <p:nvGrpSpPr>
                  <p:cNvPr id="4249" name="그룹 4248">
                    <a:extLst>
                      <a:ext uri="{FF2B5EF4-FFF2-40B4-BE49-F238E27FC236}">
                        <a16:creationId xmlns:a16="http://schemas.microsoft.com/office/drawing/2014/main" id="{55949194-3BDF-4F9D-A215-EF9397E1262D}"/>
                      </a:ext>
                    </a:extLst>
                  </p:cNvPr>
                  <p:cNvGrpSpPr/>
                  <p:nvPr/>
                </p:nvGrpSpPr>
                <p:grpSpPr>
                  <a:xfrm>
                    <a:off x="4750885" y="2752982"/>
                    <a:ext cx="5314146" cy="4229097"/>
                    <a:chOff x="547951" y="2421032"/>
                    <a:chExt cx="5314145" cy="4229097"/>
                  </a:xfrm>
                </p:grpSpPr>
                <p:cxnSp>
                  <p:nvCxnSpPr>
                    <p:cNvPr id="4255" name="직선 연결선 4254">
                      <a:extLst>
                        <a:ext uri="{FF2B5EF4-FFF2-40B4-BE49-F238E27FC236}">
                          <a16:creationId xmlns:a16="http://schemas.microsoft.com/office/drawing/2014/main" id="{08CA82D6-A2C4-DDE7-FD36-398C5A7BE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0982" y="6537559"/>
                      <a:ext cx="1857328" cy="112570"/>
                    </a:xfrm>
                    <a:prstGeom prst="line">
                      <a:avLst/>
                    </a:prstGeom>
                    <a:ln w="2857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56" name="그룹 4255">
                      <a:extLst>
                        <a:ext uri="{FF2B5EF4-FFF2-40B4-BE49-F238E27FC236}">
                          <a16:creationId xmlns:a16="http://schemas.microsoft.com/office/drawing/2014/main" id="{CF0F80FE-0B5D-1ACE-D94F-9FF8F23D79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1285" y="2573243"/>
                      <a:ext cx="2690811" cy="1951039"/>
                      <a:chOff x="3171285" y="2573243"/>
                      <a:chExt cx="2690811" cy="1951039"/>
                    </a:xfrm>
                  </p:grpSpPr>
                  <p:grpSp>
                    <p:nvGrpSpPr>
                      <p:cNvPr id="4260" name="그룹 4259">
                        <a:extLst>
                          <a:ext uri="{FF2B5EF4-FFF2-40B4-BE49-F238E27FC236}">
                            <a16:creationId xmlns:a16="http://schemas.microsoft.com/office/drawing/2014/main" id="{F9F4D216-3FC9-E432-618D-F315C33D0A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74188" y="2573243"/>
                        <a:ext cx="287908" cy="161703"/>
                        <a:chOff x="3352798" y="3678292"/>
                        <a:chExt cx="369456" cy="161703"/>
                      </a:xfrm>
                    </p:grpSpPr>
                    <p:cxnSp>
                      <p:nvCxnSpPr>
                        <p:cNvPr id="4261" name="직선 연결선 4260">
                          <a:extLst>
                            <a:ext uri="{FF2B5EF4-FFF2-40B4-BE49-F238E27FC236}">
                              <a16:creationId xmlns:a16="http://schemas.microsoft.com/office/drawing/2014/main" id="{A8561C74-3945-8B93-74D2-EBC71BD8095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352798" y="3678292"/>
                          <a:ext cx="369455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62" name="직선 연결선 4261">
                          <a:extLst>
                            <a:ext uri="{FF2B5EF4-FFF2-40B4-BE49-F238E27FC236}">
                              <a16:creationId xmlns:a16="http://schemas.microsoft.com/office/drawing/2014/main" id="{240A1299-B257-75CD-D6AA-8D1A6A8AD49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352799" y="3764461"/>
                          <a:ext cx="369455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63" name="직선 연결선 4262">
                          <a:extLst>
                            <a:ext uri="{FF2B5EF4-FFF2-40B4-BE49-F238E27FC236}">
                              <a16:creationId xmlns:a16="http://schemas.microsoft.com/office/drawing/2014/main" id="{61B40080-4E9E-4DB0-54D0-94A08B294D6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352799" y="3839995"/>
                          <a:ext cx="369455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258" name="TextBox 4257">
                        <a:extLst>
                          <a:ext uri="{FF2B5EF4-FFF2-40B4-BE49-F238E27FC236}">
                            <a16:creationId xmlns:a16="http://schemas.microsoft.com/office/drawing/2014/main" id="{AD46099D-7A18-A8E8-0A31-2DF62224F2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71285" y="4257351"/>
                        <a:ext cx="1439193" cy="2669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ko-KR" altLang="en-US" sz="1200" b="1" dirty="0">
                            <a:solidFill>
                              <a:schemeClr val="bg1"/>
                            </a:solidFill>
                          </a:rPr>
                          <a:t>오늘의 운동</a:t>
                        </a:r>
                      </a:p>
                    </p:txBody>
                  </p:sp>
                </p:grpSp>
                <p:cxnSp>
                  <p:nvCxnSpPr>
                    <p:cNvPr id="4254" name="직선 연결선 4253">
                      <a:extLst>
                        <a:ext uri="{FF2B5EF4-FFF2-40B4-BE49-F238E27FC236}">
                          <a16:creationId xmlns:a16="http://schemas.microsoft.com/office/drawing/2014/main" id="{748AFE81-27EB-A0EC-CD85-493FB93E0D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47951" y="2421032"/>
                      <a:ext cx="1885515" cy="3802749"/>
                    </a:xfrm>
                    <a:prstGeom prst="line">
                      <a:avLst/>
                    </a:prstGeom>
                    <a:ln w="2857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50" name="그룹 4249">
                    <a:extLst>
                      <a:ext uri="{FF2B5EF4-FFF2-40B4-BE49-F238E27FC236}">
                        <a16:creationId xmlns:a16="http://schemas.microsoft.com/office/drawing/2014/main" id="{09C74AF1-6774-4E65-5FC1-22ABC1C45BC4}"/>
                      </a:ext>
                    </a:extLst>
                  </p:cNvPr>
                  <p:cNvGrpSpPr/>
                  <p:nvPr/>
                </p:nvGrpSpPr>
                <p:grpSpPr>
                  <a:xfrm>
                    <a:off x="7567474" y="4031629"/>
                    <a:ext cx="160937" cy="43341"/>
                    <a:chOff x="7629236" y="4290392"/>
                    <a:chExt cx="1052946" cy="336291"/>
                  </a:xfrm>
                </p:grpSpPr>
                <p:cxnSp>
                  <p:nvCxnSpPr>
                    <p:cNvPr id="4251" name="직선 연결선 4250">
                      <a:extLst>
                        <a:ext uri="{FF2B5EF4-FFF2-40B4-BE49-F238E27FC236}">
                          <a16:creationId xmlns:a16="http://schemas.microsoft.com/office/drawing/2014/main" id="{4F568A6B-4306-A178-9D94-F73075B7816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626683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52" name="직선 연결선 4251">
                      <a:extLst>
                        <a:ext uri="{FF2B5EF4-FFF2-40B4-BE49-F238E27FC236}">
                          <a16:creationId xmlns:a16="http://schemas.microsoft.com/office/drawing/2014/main" id="{E4D2C9CD-C6F7-3AF3-1C7F-CE98C327B76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468643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53" name="직선 연결선 4252">
                      <a:extLst>
                        <a:ext uri="{FF2B5EF4-FFF2-40B4-BE49-F238E27FC236}">
                          <a16:creationId xmlns:a16="http://schemas.microsoft.com/office/drawing/2014/main" id="{31A680C9-C580-5F1B-1EC1-C2FAAEC1C6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290392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248" name="직사각형 4247">
                  <a:extLst>
                    <a:ext uri="{FF2B5EF4-FFF2-40B4-BE49-F238E27FC236}">
                      <a16:creationId xmlns:a16="http://schemas.microsoft.com/office/drawing/2014/main" id="{977442D5-4453-F917-B3DE-54C1CB3354EF}"/>
                    </a:ext>
                  </a:extLst>
                </p:cNvPr>
                <p:cNvSpPr/>
                <p:nvPr/>
              </p:nvSpPr>
              <p:spPr>
                <a:xfrm>
                  <a:off x="2350835" y="2320918"/>
                  <a:ext cx="3603707" cy="4379078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</p:grpSp>
          <p:pic>
            <p:nvPicPr>
              <p:cNvPr id="4246" name="Object 14">
                <a:extLst>
                  <a:ext uri="{FF2B5EF4-FFF2-40B4-BE49-F238E27FC236}">
                    <a16:creationId xmlns:a16="http://schemas.microsoft.com/office/drawing/2014/main" id="{64F39C79-40DC-7343-09C2-4C0E0647A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91994" y="2375309"/>
                <a:ext cx="391114" cy="391114"/>
              </a:xfrm>
              <a:prstGeom prst="rect">
                <a:avLst/>
              </a:prstGeom>
            </p:spPr>
          </p:pic>
        </p:grpSp>
        <p:grpSp>
          <p:nvGrpSpPr>
            <p:cNvPr id="4237" name="그룹 4236">
              <a:extLst>
                <a:ext uri="{FF2B5EF4-FFF2-40B4-BE49-F238E27FC236}">
                  <a16:creationId xmlns:a16="http://schemas.microsoft.com/office/drawing/2014/main" id="{0E127288-9C4F-8FA3-1A1D-FB54EF58323B}"/>
                </a:ext>
              </a:extLst>
            </p:cNvPr>
            <p:cNvGrpSpPr/>
            <p:nvPr/>
          </p:nvGrpSpPr>
          <p:grpSpPr>
            <a:xfrm>
              <a:off x="7957368" y="2924964"/>
              <a:ext cx="3310407" cy="232413"/>
              <a:chOff x="7957368" y="2924964"/>
              <a:chExt cx="3310407" cy="232413"/>
            </a:xfrm>
          </p:grpSpPr>
          <p:sp>
            <p:nvSpPr>
              <p:cNvPr id="4242" name="TextBox 4241">
                <a:extLst>
                  <a:ext uri="{FF2B5EF4-FFF2-40B4-BE49-F238E27FC236}">
                    <a16:creationId xmlns:a16="http://schemas.microsoft.com/office/drawing/2014/main" id="{1328A126-92DC-432A-9E28-14D3D60CD039}"/>
                  </a:ext>
                </a:extLst>
              </p:cNvPr>
              <p:cNvSpPr txBox="1"/>
              <p:nvPr/>
            </p:nvSpPr>
            <p:spPr>
              <a:xfrm>
                <a:off x="7957368" y="2926545"/>
                <a:ext cx="10883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수술 </a:t>
                </a:r>
                <a:r>
                  <a:rPr lang="en-US" altLang="ko-KR" sz="900" b="1" dirty="0">
                    <a:solidFill>
                      <a:schemeClr val="bg1"/>
                    </a:solidFill>
                  </a:rPr>
                  <a:t>+ 10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일</a:t>
                </a:r>
              </a:p>
            </p:txBody>
          </p:sp>
          <p:sp>
            <p:nvSpPr>
              <p:cNvPr id="4243" name="TextBox 4242">
                <a:extLst>
                  <a:ext uri="{FF2B5EF4-FFF2-40B4-BE49-F238E27FC236}">
                    <a16:creationId xmlns:a16="http://schemas.microsoft.com/office/drawing/2014/main" id="{CC30DF51-F0D8-95DF-83E2-ABF76035EBD1}"/>
                  </a:ext>
                </a:extLst>
              </p:cNvPr>
              <p:cNvSpPr txBox="1"/>
              <p:nvPr/>
            </p:nvSpPr>
            <p:spPr>
              <a:xfrm>
                <a:off x="9042470" y="2926542"/>
                <a:ext cx="10883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재활 </a:t>
                </a:r>
                <a:r>
                  <a:rPr lang="en-US" altLang="ko-KR" sz="900" b="1" dirty="0">
                    <a:solidFill>
                      <a:schemeClr val="bg1"/>
                    </a:solidFill>
                  </a:rPr>
                  <a:t>+ 5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일</a:t>
                </a:r>
              </a:p>
            </p:txBody>
          </p:sp>
          <p:sp>
            <p:nvSpPr>
              <p:cNvPr id="4244" name="TextBox 4243">
                <a:extLst>
                  <a:ext uri="{FF2B5EF4-FFF2-40B4-BE49-F238E27FC236}">
                    <a16:creationId xmlns:a16="http://schemas.microsoft.com/office/drawing/2014/main" id="{27F2BF2B-1D62-0AEF-650E-59D80EBB126E}"/>
                  </a:ext>
                </a:extLst>
              </p:cNvPr>
              <p:cNvSpPr txBox="1"/>
              <p:nvPr/>
            </p:nvSpPr>
            <p:spPr>
              <a:xfrm>
                <a:off x="10063660" y="2924964"/>
                <a:ext cx="12041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재방문 </a:t>
                </a:r>
                <a:r>
                  <a:rPr lang="en-US" altLang="ko-KR" sz="900" b="1" dirty="0">
                    <a:solidFill>
                      <a:schemeClr val="bg1"/>
                    </a:solidFill>
                  </a:rPr>
                  <a:t>- 25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일</a:t>
                </a:r>
              </a:p>
            </p:txBody>
          </p:sp>
        </p:grpSp>
      </p:grpSp>
      <p:sp>
        <p:nvSpPr>
          <p:cNvPr id="4270" name="사각형: 둥근 모서리 4269">
            <a:extLst>
              <a:ext uri="{FF2B5EF4-FFF2-40B4-BE49-F238E27FC236}">
                <a16:creationId xmlns:a16="http://schemas.microsoft.com/office/drawing/2014/main" id="{897AD0DE-AF2C-3072-4FCD-2787D7A04E89}"/>
              </a:ext>
            </a:extLst>
          </p:cNvPr>
          <p:cNvSpPr/>
          <p:nvPr/>
        </p:nvSpPr>
        <p:spPr>
          <a:xfrm>
            <a:off x="8574485" y="2693645"/>
            <a:ext cx="2479383" cy="3257025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1" name="TextBox 4270">
            <a:extLst>
              <a:ext uri="{FF2B5EF4-FFF2-40B4-BE49-F238E27FC236}">
                <a16:creationId xmlns:a16="http://schemas.microsoft.com/office/drawing/2014/main" id="{CC957096-2040-D192-CEA3-721C7E238474}"/>
              </a:ext>
            </a:extLst>
          </p:cNvPr>
          <p:cNvSpPr txBox="1"/>
          <p:nvPr/>
        </p:nvSpPr>
        <p:spPr>
          <a:xfrm>
            <a:off x="9161435" y="2751800"/>
            <a:ext cx="130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진행중인 캠페인</a:t>
            </a:r>
          </a:p>
        </p:txBody>
      </p:sp>
      <p:grpSp>
        <p:nvGrpSpPr>
          <p:cNvPr id="4273" name="그룹 4272">
            <a:extLst>
              <a:ext uri="{FF2B5EF4-FFF2-40B4-BE49-F238E27FC236}">
                <a16:creationId xmlns:a16="http://schemas.microsoft.com/office/drawing/2014/main" id="{E19351C2-6FE8-AD83-9119-D18BE6C98F0C}"/>
              </a:ext>
            </a:extLst>
          </p:cNvPr>
          <p:cNvGrpSpPr/>
          <p:nvPr/>
        </p:nvGrpSpPr>
        <p:grpSpPr>
          <a:xfrm>
            <a:off x="8677741" y="3016638"/>
            <a:ext cx="510958" cy="415133"/>
            <a:chOff x="3978304" y="3632622"/>
            <a:chExt cx="1070042" cy="1070042"/>
          </a:xfrm>
        </p:grpSpPr>
        <p:pic>
          <p:nvPicPr>
            <p:cNvPr id="4274" name="Object 35">
              <a:extLst>
                <a:ext uri="{FF2B5EF4-FFF2-40B4-BE49-F238E27FC236}">
                  <a16:creationId xmlns:a16="http://schemas.microsoft.com/office/drawing/2014/main" id="{0444C8B9-B4CD-B108-56F8-D68E909FD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78304" y="3632622"/>
              <a:ext cx="1070042" cy="1070042"/>
            </a:xfrm>
            <a:prstGeom prst="rect">
              <a:avLst/>
            </a:prstGeom>
          </p:spPr>
        </p:pic>
      </p:grpSp>
      <p:sp>
        <p:nvSpPr>
          <p:cNvPr id="4275" name="TextBox 4274">
            <a:extLst>
              <a:ext uri="{FF2B5EF4-FFF2-40B4-BE49-F238E27FC236}">
                <a16:creationId xmlns:a16="http://schemas.microsoft.com/office/drawing/2014/main" id="{22DEB79D-0BE0-EE8C-CD88-C4E97C87702B}"/>
              </a:ext>
            </a:extLst>
          </p:cNvPr>
          <p:cNvSpPr txBox="1"/>
          <p:nvPr/>
        </p:nvSpPr>
        <p:spPr>
          <a:xfrm>
            <a:off x="9076943" y="3089651"/>
            <a:ext cx="2753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1. </a:t>
            </a:r>
            <a:r>
              <a:rPr lang="ko-KR" altLang="en-US" sz="1100" dirty="0"/>
              <a:t>레드 서클 걷기 마일리지</a:t>
            </a:r>
            <a:endParaRPr lang="en-US" altLang="ko-KR" sz="11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6C22D8-C019-41FD-8D66-8E57189802A9}"/>
              </a:ext>
            </a:extLst>
          </p:cNvPr>
          <p:cNvSpPr/>
          <p:nvPr/>
        </p:nvSpPr>
        <p:spPr>
          <a:xfrm>
            <a:off x="283355" y="1631210"/>
            <a:ext cx="11526102" cy="4485911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C8A365B-28EC-473C-BEF2-0F5C190D07E7}"/>
              </a:ext>
            </a:extLst>
          </p:cNvPr>
          <p:cNvSpPr/>
          <p:nvPr/>
        </p:nvSpPr>
        <p:spPr>
          <a:xfrm>
            <a:off x="8430855" y="2180774"/>
            <a:ext cx="2714027" cy="397389"/>
          </a:xfrm>
          <a:prstGeom prst="rect">
            <a:avLst/>
          </a:prstGeom>
          <a:solidFill>
            <a:srgbClr val="50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77EB8FE3-BC62-4C2A-B065-76333E0A7FED}"/>
              </a:ext>
            </a:extLst>
          </p:cNvPr>
          <p:cNvSpPr/>
          <p:nvPr/>
        </p:nvSpPr>
        <p:spPr>
          <a:xfrm>
            <a:off x="8469430" y="2217318"/>
            <a:ext cx="880008" cy="325618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FBF08844-1590-4758-BD7F-6F2D22EEE319}"/>
              </a:ext>
            </a:extLst>
          </p:cNvPr>
          <p:cNvSpPr/>
          <p:nvPr/>
        </p:nvSpPr>
        <p:spPr>
          <a:xfrm>
            <a:off x="9349439" y="2217318"/>
            <a:ext cx="885084" cy="325618"/>
          </a:xfrm>
          <a:prstGeom prst="rect">
            <a:avLst/>
          </a:prstGeom>
          <a:solidFill>
            <a:srgbClr val="82B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FAE5E85E-E700-4A8E-9ECA-8B59D41417BF}"/>
              </a:ext>
            </a:extLst>
          </p:cNvPr>
          <p:cNvSpPr/>
          <p:nvPr/>
        </p:nvSpPr>
        <p:spPr>
          <a:xfrm>
            <a:off x="10231959" y="2217318"/>
            <a:ext cx="880125" cy="325618"/>
          </a:xfrm>
          <a:prstGeom prst="rect">
            <a:avLst/>
          </a:prstGeom>
          <a:solidFill>
            <a:srgbClr val="18B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966186F3-B561-4032-B3A0-46A1E90DF949}"/>
              </a:ext>
            </a:extLst>
          </p:cNvPr>
          <p:cNvSpPr txBox="1"/>
          <p:nvPr/>
        </p:nvSpPr>
        <p:spPr>
          <a:xfrm>
            <a:off x="8469427" y="2268930"/>
            <a:ext cx="864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수술 </a:t>
            </a:r>
            <a:r>
              <a:rPr lang="en-US" altLang="ko-KR" sz="900" b="1" dirty="0">
                <a:solidFill>
                  <a:schemeClr val="bg1"/>
                </a:solidFill>
              </a:rPr>
              <a:t>+ 10</a:t>
            </a:r>
            <a:r>
              <a:rPr lang="ko-KR" altLang="en-US" sz="900" b="1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A4836C86-01F5-43DA-B0B2-1A3C23585A6A}"/>
              </a:ext>
            </a:extLst>
          </p:cNvPr>
          <p:cNvSpPr txBox="1"/>
          <p:nvPr/>
        </p:nvSpPr>
        <p:spPr>
          <a:xfrm>
            <a:off x="9354398" y="2268927"/>
            <a:ext cx="864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재활 </a:t>
            </a:r>
            <a:r>
              <a:rPr lang="en-US" altLang="ko-KR" sz="900" b="1" dirty="0">
                <a:solidFill>
                  <a:schemeClr val="bg1"/>
                </a:solidFill>
              </a:rPr>
              <a:t>+ 5</a:t>
            </a:r>
            <a:r>
              <a:rPr lang="ko-KR" altLang="en-US" sz="900" b="1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049DD815-8B46-47DE-BF07-8F3D0FB5E9A5}"/>
              </a:ext>
            </a:extLst>
          </p:cNvPr>
          <p:cNvSpPr txBox="1"/>
          <p:nvPr/>
        </p:nvSpPr>
        <p:spPr>
          <a:xfrm>
            <a:off x="10227986" y="2268927"/>
            <a:ext cx="90419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재방문 </a:t>
            </a:r>
            <a:r>
              <a:rPr lang="en-US" altLang="ko-KR" sz="900" b="1" dirty="0">
                <a:solidFill>
                  <a:schemeClr val="bg1"/>
                </a:solidFill>
              </a:rPr>
              <a:t>- 25</a:t>
            </a:r>
            <a:r>
              <a:rPr lang="ko-KR" altLang="en-US" sz="900" b="1" dirty="0">
                <a:solidFill>
                  <a:schemeClr val="bg1"/>
                </a:solidFill>
              </a:rPr>
              <a:t>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19991AD-B5EA-41E1-99E0-E4D461145771}"/>
              </a:ext>
            </a:extLst>
          </p:cNvPr>
          <p:cNvGrpSpPr/>
          <p:nvPr/>
        </p:nvGrpSpPr>
        <p:grpSpPr>
          <a:xfrm>
            <a:off x="681010" y="1675623"/>
            <a:ext cx="2722988" cy="4387889"/>
            <a:chOff x="739841" y="2190201"/>
            <a:chExt cx="2722988" cy="4387889"/>
          </a:xfrm>
        </p:grpSpPr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C1DBAB20-7B25-4B27-BCED-811B1568E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801" y="3774045"/>
              <a:ext cx="302475" cy="1375"/>
            </a:xfrm>
            <a:prstGeom prst="line">
              <a:avLst/>
            </a:prstGeom>
            <a:ln w="28575">
              <a:solidFill>
                <a:srgbClr val="4A8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0BD575D-787F-4D88-98CE-43482225AB28}"/>
                </a:ext>
              </a:extLst>
            </p:cNvPr>
            <p:cNvGrpSpPr/>
            <p:nvPr/>
          </p:nvGrpSpPr>
          <p:grpSpPr>
            <a:xfrm>
              <a:off x="739841" y="2190201"/>
              <a:ext cx="2722988" cy="4387889"/>
              <a:chOff x="739841" y="2190201"/>
              <a:chExt cx="2722988" cy="4387889"/>
            </a:xfrm>
          </p:grpSpPr>
          <p:pic>
            <p:nvPicPr>
              <p:cNvPr id="4202" name="Object 32">
                <a:extLst>
                  <a:ext uri="{FF2B5EF4-FFF2-40B4-BE49-F238E27FC236}">
                    <a16:creationId xmlns:a16="http://schemas.microsoft.com/office/drawing/2014/main" id="{F6A7E218-0B46-7E87-546E-5F9A4D116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53226" y="5852832"/>
                <a:ext cx="507227" cy="541208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1325B70-A4D8-4CCF-BFEF-7DFE52BE895D}"/>
                  </a:ext>
                </a:extLst>
              </p:cNvPr>
              <p:cNvGrpSpPr/>
              <p:nvPr/>
            </p:nvGrpSpPr>
            <p:grpSpPr>
              <a:xfrm>
                <a:off x="739841" y="2190201"/>
                <a:ext cx="2722988" cy="4387889"/>
                <a:chOff x="739841" y="2190201"/>
                <a:chExt cx="2722988" cy="4387889"/>
              </a:xfrm>
            </p:grpSpPr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AAADE246-2B06-493C-9933-3FBB51ABC12F}"/>
                    </a:ext>
                  </a:extLst>
                </p:cNvPr>
                <p:cNvGrpSpPr/>
                <p:nvPr/>
              </p:nvGrpSpPr>
              <p:grpSpPr>
                <a:xfrm>
                  <a:off x="739841" y="2190201"/>
                  <a:ext cx="2722988" cy="4387889"/>
                  <a:chOff x="1784355" y="2381905"/>
                  <a:chExt cx="2722988" cy="4387889"/>
                </a:xfrm>
              </p:grpSpPr>
              <p:pic>
                <p:nvPicPr>
                  <p:cNvPr id="298" name="그림 297">
                    <a:extLst>
                      <a:ext uri="{FF2B5EF4-FFF2-40B4-BE49-F238E27FC236}">
                        <a16:creationId xmlns:a16="http://schemas.microsoft.com/office/drawing/2014/main" id="{53168B62-5D44-4CCF-A6C8-A39FD9039392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99020" y="4305436"/>
                    <a:ext cx="1776054" cy="12600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299" name="그룹 298">
                    <a:extLst>
                      <a:ext uri="{FF2B5EF4-FFF2-40B4-BE49-F238E27FC236}">
                        <a16:creationId xmlns:a16="http://schemas.microsoft.com/office/drawing/2014/main" id="{F471E3B6-07CE-41EC-9812-97EFA3187BB7}"/>
                      </a:ext>
                    </a:extLst>
                  </p:cNvPr>
                  <p:cNvGrpSpPr/>
                  <p:nvPr/>
                </p:nvGrpSpPr>
                <p:grpSpPr>
                  <a:xfrm>
                    <a:off x="1784355" y="2563974"/>
                    <a:ext cx="2542821" cy="1807307"/>
                    <a:chOff x="2413147" y="2606290"/>
                    <a:chExt cx="3348613" cy="1741616"/>
                  </a:xfrm>
                </p:grpSpPr>
                <p:grpSp>
                  <p:nvGrpSpPr>
                    <p:cNvPr id="348" name="그룹 347">
                      <a:extLst>
                        <a:ext uri="{FF2B5EF4-FFF2-40B4-BE49-F238E27FC236}">
                          <a16:creationId xmlns:a16="http://schemas.microsoft.com/office/drawing/2014/main" id="{C85EE5DA-B507-4B8F-B11A-0E56ED1C3F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73843" y="2606290"/>
                      <a:ext cx="287917" cy="161699"/>
                      <a:chOff x="3224033" y="3711339"/>
                      <a:chExt cx="369466" cy="161699"/>
                    </a:xfrm>
                  </p:grpSpPr>
                  <p:cxnSp>
                    <p:nvCxnSpPr>
                      <p:cNvPr id="349" name="직선 연결선 348">
                        <a:extLst>
                          <a:ext uri="{FF2B5EF4-FFF2-40B4-BE49-F238E27FC236}">
                            <a16:creationId xmlns:a16="http://schemas.microsoft.com/office/drawing/2014/main" id="{41BCADC4-9551-4B4E-A5D0-D2D72D16DE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224033" y="3711339"/>
                        <a:ext cx="369453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직선 연결선 349">
                        <a:extLst>
                          <a:ext uri="{FF2B5EF4-FFF2-40B4-BE49-F238E27FC236}">
                            <a16:creationId xmlns:a16="http://schemas.microsoft.com/office/drawing/2014/main" id="{EEEBE44A-8A08-40CF-B2FE-3476B7642F2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224040" y="3797502"/>
                        <a:ext cx="369453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직선 연결선 350">
                        <a:extLst>
                          <a:ext uri="{FF2B5EF4-FFF2-40B4-BE49-F238E27FC236}">
                            <a16:creationId xmlns:a16="http://schemas.microsoft.com/office/drawing/2014/main" id="{3789ACCD-C665-40E4-8549-7C249B7D68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224045" y="3873038"/>
                        <a:ext cx="369454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2" name="그룹 331">
                      <a:extLst>
                        <a:ext uri="{FF2B5EF4-FFF2-40B4-BE49-F238E27FC236}">
                          <a16:creationId xmlns:a16="http://schemas.microsoft.com/office/drawing/2014/main" id="{3D9E391E-9417-4C5A-8E6E-E0F4BD0B05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12460" y="3032301"/>
                      <a:ext cx="3124801" cy="444886"/>
                      <a:chOff x="2612460" y="3032301"/>
                      <a:chExt cx="3124801" cy="444886"/>
                    </a:xfrm>
                  </p:grpSpPr>
                  <p:sp>
                    <p:nvSpPr>
                      <p:cNvPr id="346" name="TextBox 345">
                        <a:extLst>
                          <a:ext uri="{FF2B5EF4-FFF2-40B4-BE49-F238E27FC236}">
                            <a16:creationId xmlns:a16="http://schemas.microsoft.com/office/drawing/2014/main" id="{77102A16-CC33-4F7F-AD3E-34E40276C7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12460" y="3032301"/>
                        <a:ext cx="670979" cy="4448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ko-KR" altLang="en-US" sz="1200" dirty="0">
                            <a:solidFill>
                              <a:schemeClr val="bg1"/>
                            </a:solidFill>
                          </a:rPr>
                          <a:t>나의</a:t>
                        </a:r>
                        <a:endParaRPr lang="en-US" altLang="ko-KR" sz="1200" dirty="0">
                          <a:solidFill>
                            <a:schemeClr val="bg1"/>
                          </a:solidFill>
                        </a:endParaRPr>
                      </a:p>
                      <a:p>
                        <a:r>
                          <a:rPr lang="ko-KR" altLang="en-US" sz="1200" dirty="0">
                            <a:solidFill>
                              <a:schemeClr val="bg1"/>
                            </a:solidFill>
                          </a:rPr>
                          <a:t>정보</a:t>
                        </a:r>
                      </a:p>
                    </p:txBody>
                  </p:sp>
                  <p:sp>
                    <p:nvSpPr>
                      <p:cNvPr id="342" name="TextBox 341">
                        <a:extLst>
                          <a:ext uri="{FF2B5EF4-FFF2-40B4-BE49-F238E27FC236}">
                            <a16:creationId xmlns:a16="http://schemas.microsoft.com/office/drawing/2014/main" id="{F931999F-C61F-4AAE-B31E-8F86936462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5294" y="3032301"/>
                        <a:ext cx="981967" cy="444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ko-KR" altLang="en-US" sz="1200" dirty="0">
                            <a:solidFill>
                              <a:schemeClr val="bg1"/>
                            </a:solidFill>
                          </a:rPr>
                          <a:t>진료비</a:t>
                        </a:r>
                        <a:endParaRPr lang="en-US" altLang="ko-KR" sz="1200" dirty="0">
                          <a:solidFill>
                            <a:schemeClr val="bg1"/>
                          </a:solidFill>
                        </a:endParaRPr>
                      </a:p>
                      <a:p>
                        <a:r>
                          <a:rPr lang="ko-KR" altLang="en-US" sz="1200" dirty="0">
                            <a:solidFill>
                              <a:schemeClr val="bg1"/>
                            </a:solidFill>
                          </a:rPr>
                          <a:t>결제</a:t>
                        </a:r>
                      </a:p>
                    </p:txBody>
                  </p:sp>
                </p:grpSp>
                <p:sp>
                  <p:nvSpPr>
                    <p:cNvPr id="334" name="사각형: 둥근 모서리 333">
                      <a:extLst>
                        <a:ext uri="{FF2B5EF4-FFF2-40B4-BE49-F238E27FC236}">
                          <a16:creationId xmlns:a16="http://schemas.microsoft.com/office/drawing/2014/main" id="{2563B066-96A7-4FF7-A6D6-B7406A966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3147" y="3971701"/>
                      <a:ext cx="2335214" cy="343326"/>
                    </a:xfrm>
                    <a:prstGeom prst="roundRect">
                      <a:avLst/>
                    </a:prstGeom>
                    <a:solidFill>
                      <a:srgbClr val="8CD1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pic>
                  <p:nvPicPr>
                    <p:cNvPr id="335" name="그림 334">
                      <a:extLst>
                        <a:ext uri="{FF2B5EF4-FFF2-40B4-BE49-F238E27FC236}">
                          <a16:creationId xmlns:a16="http://schemas.microsoft.com/office/drawing/2014/main" id="{3BCE4B91-113D-471C-919B-01565F1759D5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436494" y="3955137"/>
                      <a:ext cx="676391" cy="39276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6" name="TextBox 335">
                      <a:extLst>
                        <a:ext uri="{FF2B5EF4-FFF2-40B4-BE49-F238E27FC236}">
                          <a16:creationId xmlns:a16="http://schemas.microsoft.com/office/drawing/2014/main" id="{A6396A4C-7345-4CA3-B9EB-3B2086D279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8106" y="4021126"/>
                      <a:ext cx="1330952" cy="2669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오늘의 운동</a:t>
                      </a:r>
                    </a:p>
                  </p:txBody>
                </p:sp>
              </p:grpSp>
              <p:cxnSp>
                <p:nvCxnSpPr>
                  <p:cNvPr id="301" name="직선 연결선 300">
                    <a:extLst>
                      <a:ext uri="{FF2B5EF4-FFF2-40B4-BE49-F238E27FC236}">
                        <a16:creationId xmlns:a16="http://schemas.microsoft.com/office/drawing/2014/main" id="{916A18FD-78B7-4870-83DA-3902F06E40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58164" y="4879309"/>
                    <a:ext cx="938657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직선 연결선 303">
                    <a:extLst>
                      <a:ext uri="{FF2B5EF4-FFF2-40B4-BE49-F238E27FC236}">
                        <a16:creationId xmlns:a16="http://schemas.microsoft.com/office/drawing/2014/main" id="{F96B42F4-1885-4DFE-A230-85A5FDD39C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68686" y="5842574"/>
                    <a:ext cx="938657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05" name="Picture 8" descr="의료 기록 - 무료 의료 및 의료개 아이콘">
                    <a:extLst>
                      <a:ext uri="{FF2B5EF4-FFF2-40B4-BE49-F238E27FC236}">
                        <a16:creationId xmlns:a16="http://schemas.microsoft.com/office/drawing/2014/main" id="{1347FE3B-534F-42A4-91F2-A4B30BAA39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645" y="4069796"/>
                    <a:ext cx="566388" cy="5174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07" name="직사각형 306">
                    <a:extLst>
                      <a:ext uri="{FF2B5EF4-FFF2-40B4-BE49-F238E27FC236}">
                        <a16:creationId xmlns:a16="http://schemas.microsoft.com/office/drawing/2014/main" id="{9CB1DDC3-C934-4D84-86D1-95B75507FD78}"/>
                      </a:ext>
                    </a:extLst>
                  </p:cNvPr>
                  <p:cNvSpPr/>
                  <p:nvPr/>
                </p:nvSpPr>
                <p:spPr>
                  <a:xfrm>
                    <a:off x="1802975" y="2381905"/>
                    <a:ext cx="2694009" cy="4379078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pic>
                <p:nvPicPr>
                  <p:cNvPr id="308" name="Object 14">
                    <a:extLst>
                      <a:ext uri="{FF2B5EF4-FFF2-40B4-BE49-F238E27FC236}">
                        <a16:creationId xmlns:a16="http://schemas.microsoft.com/office/drawing/2014/main" id="{7A82C04D-56E7-44DF-B849-D4EB26590C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853806" y="2431303"/>
                    <a:ext cx="292384" cy="391114"/>
                  </a:xfrm>
                  <a:prstGeom prst="rect">
                    <a:avLst/>
                  </a:prstGeom>
                </p:spPr>
              </p:pic>
              <p:grpSp>
                <p:nvGrpSpPr>
                  <p:cNvPr id="320" name="그룹 319">
                    <a:extLst>
                      <a:ext uri="{FF2B5EF4-FFF2-40B4-BE49-F238E27FC236}">
                        <a16:creationId xmlns:a16="http://schemas.microsoft.com/office/drawing/2014/main" id="{BE1DD71C-2DCA-4E82-B22F-7F4A069FFA4E}"/>
                      </a:ext>
                    </a:extLst>
                  </p:cNvPr>
                  <p:cNvGrpSpPr/>
                  <p:nvPr/>
                </p:nvGrpSpPr>
                <p:grpSpPr>
                  <a:xfrm>
                    <a:off x="2525463" y="3473920"/>
                    <a:ext cx="111357" cy="91453"/>
                    <a:chOff x="7629236" y="3962399"/>
                    <a:chExt cx="1052946" cy="664284"/>
                  </a:xfrm>
                </p:grpSpPr>
                <p:cxnSp>
                  <p:nvCxnSpPr>
                    <p:cNvPr id="321" name="직선 연결선 320">
                      <a:extLst>
                        <a:ext uri="{FF2B5EF4-FFF2-40B4-BE49-F238E27FC236}">
                          <a16:creationId xmlns:a16="http://schemas.microsoft.com/office/drawing/2014/main" id="{56067000-A055-41AA-842E-8CAF59F48C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626683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직선 연결선 321">
                      <a:extLst>
                        <a:ext uri="{FF2B5EF4-FFF2-40B4-BE49-F238E27FC236}">
                          <a16:creationId xmlns:a16="http://schemas.microsoft.com/office/drawing/2014/main" id="{2762B598-3167-40EF-8436-E7E5622CDF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468643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직선 연결선 322">
                      <a:extLst>
                        <a:ext uri="{FF2B5EF4-FFF2-40B4-BE49-F238E27FC236}">
                          <a16:creationId xmlns:a16="http://schemas.microsoft.com/office/drawing/2014/main" id="{84819F99-7CD1-4F6A-A7D0-29880FB8D2B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290392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직선 연결선 323">
                      <a:extLst>
                        <a:ext uri="{FF2B5EF4-FFF2-40B4-BE49-F238E27FC236}">
                          <a16:creationId xmlns:a16="http://schemas.microsoft.com/office/drawing/2014/main" id="{D0A6D736-3652-49B9-B1C8-C981E0FD3B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132435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" name="직선 연결선 324">
                      <a:extLst>
                        <a:ext uri="{FF2B5EF4-FFF2-40B4-BE49-F238E27FC236}">
                          <a16:creationId xmlns:a16="http://schemas.microsoft.com/office/drawing/2014/main" id="{657E9037-B6F3-4F07-894B-4605D4DF232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3962399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11" name="그림 310">
                    <a:extLst>
                      <a:ext uri="{FF2B5EF4-FFF2-40B4-BE49-F238E27FC236}">
                        <a16:creationId xmlns:a16="http://schemas.microsoft.com/office/drawing/2014/main" id="{7526025E-D63E-4D81-9FA6-56B1BE24CF47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68038" y="3954330"/>
                    <a:ext cx="513628" cy="407583"/>
                  </a:xfrm>
                  <a:prstGeom prst="rect">
                    <a:avLst/>
                  </a:prstGeom>
                </p:spPr>
              </p:pic>
              <p:cxnSp>
                <p:nvCxnSpPr>
                  <p:cNvPr id="312" name="직선 연결선 311">
                    <a:extLst>
                      <a:ext uri="{FF2B5EF4-FFF2-40B4-BE49-F238E27FC236}">
                        <a16:creationId xmlns:a16="http://schemas.microsoft.com/office/drawing/2014/main" id="{418A83E7-603A-470A-8024-06218F6EDA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6987" y="3980882"/>
                    <a:ext cx="0" cy="278891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직선 연결선 312">
                    <a:extLst>
                      <a:ext uri="{FF2B5EF4-FFF2-40B4-BE49-F238E27FC236}">
                        <a16:creationId xmlns:a16="http://schemas.microsoft.com/office/drawing/2014/main" id="{A02A6693-70F7-49BF-A6BE-5A805198DF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99020" y="3980882"/>
                    <a:ext cx="2686991" cy="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15" name="Picture 2" descr="챗봇 - 무료 과학 기술개 아이콘">
                    <a:extLst>
                      <a:ext uri="{FF2B5EF4-FFF2-40B4-BE49-F238E27FC236}">
                        <a16:creationId xmlns:a16="http://schemas.microsoft.com/office/drawing/2014/main" id="{201FC5EB-1CCB-4CCF-88FF-4F8907EF0B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63145" y="6074526"/>
                    <a:ext cx="467108" cy="6248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147" name="직사각형 4146">
                  <a:extLst>
                    <a:ext uri="{FF2B5EF4-FFF2-40B4-BE49-F238E27FC236}">
                      <a16:creationId xmlns:a16="http://schemas.microsoft.com/office/drawing/2014/main" id="{6F073766-783E-338C-C875-C07B0CD30908}"/>
                    </a:ext>
                  </a:extLst>
                </p:cNvPr>
                <p:cNvSpPr/>
                <p:nvPr/>
              </p:nvSpPr>
              <p:spPr>
                <a:xfrm>
                  <a:off x="2538298" y="5650870"/>
                  <a:ext cx="922157" cy="91840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sz="900"/>
                </a:p>
              </p:txBody>
            </p:sp>
            <p:pic>
              <p:nvPicPr>
                <p:cNvPr id="369" name="그림 368">
                  <a:extLst>
                    <a:ext uri="{FF2B5EF4-FFF2-40B4-BE49-F238E27FC236}">
                      <a16:creationId xmlns:a16="http://schemas.microsoft.com/office/drawing/2014/main" id="{49E1FA58-08E6-4FAE-8C6A-8E3F13413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5542" y="4838674"/>
                  <a:ext cx="455737" cy="51740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909923E8-101F-4B0C-A155-97CD37C886D5}"/>
              </a:ext>
            </a:extLst>
          </p:cNvPr>
          <p:cNvSpPr/>
          <p:nvPr/>
        </p:nvSpPr>
        <p:spPr>
          <a:xfrm>
            <a:off x="720025" y="2181838"/>
            <a:ext cx="2670845" cy="770636"/>
          </a:xfrm>
          <a:prstGeom prst="rect">
            <a:avLst/>
          </a:prstGeom>
          <a:solidFill>
            <a:srgbClr val="50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u="sng" dirty="0"/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974430F-7C2E-4C7F-A660-55A5A23B17AF}"/>
              </a:ext>
            </a:extLst>
          </p:cNvPr>
          <p:cNvSpPr/>
          <p:nvPr/>
        </p:nvSpPr>
        <p:spPr>
          <a:xfrm>
            <a:off x="757157" y="2220814"/>
            <a:ext cx="877751" cy="694868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711066DF-75A4-432A-B5E4-ACF0BA866754}"/>
              </a:ext>
            </a:extLst>
          </p:cNvPr>
          <p:cNvSpPr txBox="1"/>
          <p:nvPr/>
        </p:nvSpPr>
        <p:spPr>
          <a:xfrm>
            <a:off x="759259" y="2256554"/>
            <a:ext cx="509519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나의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정보</a:t>
            </a: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C7D6DE0-624F-4158-819A-852C2FE614C5}"/>
              </a:ext>
            </a:extLst>
          </p:cNvPr>
          <p:cNvSpPr/>
          <p:nvPr/>
        </p:nvSpPr>
        <p:spPr>
          <a:xfrm>
            <a:off x="1634916" y="2220814"/>
            <a:ext cx="877755" cy="694868"/>
          </a:xfrm>
          <a:prstGeom prst="rect">
            <a:avLst/>
          </a:prstGeom>
          <a:solidFill>
            <a:srgbClr val="82B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DDC5E768-8310-49F9-A6FC-4C3BBF7D2E73}"/>
              </a:ext>
            </a:extLst>
          </p:cNvPr>
          <p:cNvSpPr txBox="1"/>
          <p:nvPr/>
        </p:nvSpPr>
        <p:spPr>
          <a:xfrm>
            <a:off x="1637170" y="2256554"/>
            <a:ext cx="495527" cy="461664"/>
          </a:xfrm>
          <a:prstGeom prst="rect">
            <a:avLst/>
          </a:prstGeom>
          <a:solidFill>
            <a:srgbClr val="82BF2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진료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예약</a:t>
            </a: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9CE01B19-95B6-4394-9C81-21B2EF84787B}"/>
              </a:ext>
            </a:extLst>
          </p:cNvPr>
          <p:cNvSpPr/>
          <p:nvPr/>
        </p:nvSpPr>
        <p:spPr>
          <a:xfrm>
            <a:off x="2497299" y="2220814"/>
            <a:ext cx="857057" cy="694868"/>
          </a:xfrm>
          <a:prstGeom prst="rect">
            <a:avLst/>
          </a:prstGeom>
          <a:solidFill>
            <a:srgbClr val="18B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4CE4CF16-0E85-4EEB-BC8B-526ED2C3543B}"/>
              </a:ext>
            </a:extLst>
          </p:cNvPr>
          <p:cNvSpPr txBox="1"/>
          <p:nvPr/>
        </p:nvSpPr>
        <p:spPr>
          <a:xfrm>
            <a:off x="2496948" y="2256554"/>
            <a:ext cx="6431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진료비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결제</a:t>
            </a:r>
          </a:p>
        </p:txBody>
      </p:sp>
      <p:pic>
        <p:nvPicPr>
          <p:cNvPr id="378" name="그림 377">
            <a:extLst>
              <a:ext uri="{FF2B5EF4-FFF2-40B4-BE49-F238E27FC236}">
                <a16:creationId xmlns:a16="http://schemas.microsoft.com/office/drawing/2014/main" id="{9B09AC3E-30F1-48CA-9E8C-E3FFE0C16CF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0431" y="2482543"/>
            <a:ext cx="335668" cy="432746"/>
          </a:xfrm>
          <a:prstGeom prst="rect">
            <a:avLst/>
          </a:prstGeom>
          <a:ln>
            <a:noFill/>
          </a:ln>
        </p:spPr>
      </p:pic>
      <p:pic>
        <p:nvPicPr>
          <p:cNvPr id="379" name="그림 378">
            <a:extLst>
              <a:ext uri="{FF2B5EF4-FFF2-40B4-BE49-F238E27FC236}">
                <a16:creationId xmlns:a16="http://schemas.microsoft.com/office/drawing/2014/main" id="{50758394-F35D-4983-BB3C-D534437D106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84648" y="2508953"/>
            <a:ext cx="268388" cy="404009"/>
          </a:xfrm>
          <a:prstGeom prst="rect">
            <a:avLst/>
          </a:prstGeom>
        </p:spPr>
      </p:pic>
      <p:pic>
        <p:nvPicPr>
          <p:cNvPr id="380" name="그림 379">
            <a:extLst>
              <a:ext uri="{FF2B5EF4-FFF2-40B4-BE49-F238E27FC236}">
                <a16:creationId xmlns:a16="http://schemas.microsoft.com/office/drawing/2014/main" id="{7BE0CADD-B92C-4822-A78B-832A7FF5AD4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94449" y="2564145"/>
            <a:ext cx="184136" cy="319602"/>
          </a:xfrm>
          <a:prstGeom prst="rect">
            <a:avLst/>
          </a:prstGeom>
        </p:spPr>
      </p:pic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A4ADFE3A-444F-4A2B-9CBE-5987BE68DC18}"/>
              </a:ext>
            </a:extLst>
          </p:cNvPr>
          <p:cNvSpPr/>
          <p:nvPr/>
        </p:nvSpPr>
        <p:spPr>
          <a:xfrm>
            <a:off x="1410075" y="2687226"/>
            <a:ext cx="153360" cy="119222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382" name="직선 연결선 381">
            <a:extLst>
              <a:ext uri="{FF2B5EF4-FFF2-40B4-BE49-F238E27FC236}">
                <a16:creationId xmlns:a16="http://schemas.microsoft.com/office/drawing/2014/main" id="{67C77C43-3C6F-463A-89EF-7BEAED05C070}"/>
              </a:ext>
            </a:extLst>
          </p:cNvPr>
          <p:cNvCxnSpPr/>
          <p:nvPr/>
        </p:nvCxnSpPr>
        <p:spPr>
          <a:xfrm>
            <a:off x="1432884" y="2834924"/>
            <a:ext cx="11135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연결선 382">
            <a:extLst>
              <a:ext uri="{FF2B5EF4-FFF2-40B4-BE49-F238E27FC236}">
                <a16:creationId xmlns:a16="http://schemas.microsoft.com/office/drawing/2014/main" id="{F2F1BBCC-35EB-4FE8-AB7D-9FDA57727808}"/>
              </a:ext>
            </a:extLst>
          </p:cNvPr>
          <p:cNvCxnSpPr/>
          <p:nvPr/>
        </p:nvCxnSpPr>
        <p:spPr>
          <a:xfrm>
            <a:off x="1432892" y="2813170"/>
            <a:ext cx="11135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연결선 383">
            <a:extLst>
              <a:ext uri="{FF2B5EF4-FFF2-40B4-BE49-F238E27FC236}">
                <a16:creationId xmlns:a16="http://schemas.microsoft.com/office/drawing/2014/main" id="{B5411C92-D8D6-4FE6-BC13-4C678DF5733E}"/>
              </a:ext>
            </a:extLst>
          </p:cNvPr>
          <p:cNvCxnSpPr/>
          <p:nvPr/>
        </p:nvCxnSpPr>
        <p:spPr>
          <a:xfrm>
            <a:off x="1432899" y="2788641"/>
            <a:ext cx="11135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연결선 384">
            <a:extLst>
              <a:ext uri="{FF2B5EF4-FFF2-40B4-BE49-F238E27FC236}">
                <a16:creationId xmlns:a16="http://schemas.microsoft.com/office/drawing/2014/main" id="{4FF6B4BF-B18A-4191-8E94-2C5742C6A405}"/>
              </a:ext>
            </a:extLst>
          </p:cNvPr>
          <p:cNvCxnSpPr/>
          <p:nvPr/>
        </p:nvCxnSpPr>
        <p:spPr>
          <a:xfrm>
            <a:off x="1432898" y="2766894"/>
            <a:ext cx="11135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D388AF01-4379-4198-A735-DB1C3D5D521A}"/>
              </a:ext>
            </a:extLst>
          </p:cNvPr>
          <p:cNvCxnSpPr/>
          <p:nvPr/>
        </p:nvCxnSpPr>
        <p:spPr>
          <a:xfrm>
            <a:off x="1432897" y="2743496"/>
            <a:ext cx="11135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22">
            <a:extLst>
              <a:ext uri="{FF2B5EF4-FFF2-40B4-BE49-F238E27FC236}">
                <a16:creationId xmlns:a16="http://schemas.microsoft.com/office/drawing/2014/main" id="{26CCBE37-472E-4F94-ABB4-AD43B2B2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396" y="3503256"/>
            <a:ext cx="2086764" cy="220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6752D0D-DC01-18A1-8C57-153C857DC07F}"/>
              </a:ext>
            </a:extLst>
          </p:cNvPr>
          <p:cNvGrpSpPr/>
          <p:nvPr/>
        </p:nvGrpSpPr>
        <p:grpSpPr>
          <a:xfrm>
            <a:off x="2605175" y="6099113"/>
            <a:ext cx="6971108" cy="737793"/>
            <a:chOff x="4008483" y="6099285"/>
            <a:chExt cx="5551152" cy="73779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C8CAE00-0830-30AE-48DA-394CE2B27BE7}"/>
                </a:ext>
              </a:extLst>
            </p:cNvPr>
            <p:cNvSpPr/>
            <p:nvPr/>
          </p:nvSpPr>
          <p:spPr>
            <a:xfrm>
              <a:off x="4100993" y="6099285"/>
              <a:ext cx="5396868" cy="737793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C28C601-CD27-B352-E57D-2CE7D58A5BDB}"/>
                </a:ext>
              </a:extLst>
            </p:cNvPr>
            <p:cNvSpPr/>
            <p:nvPr/>
          </p:nvSpPr>
          <p:spPr>
            <a:xfrm>
              <a:off x="4008483" y="6119098"/>
              <a:ext cx="5551152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  <a:latin typeface="Open Sans" panose="020B0604020202020204" pitchFamily="34" charset="0"/>
                </a:rPr>
                <a:t>위와 같은 맞춤 서비스를 통해 재발의 주요인을 관리함으로써</a:t>
              </a:r>
              <a:endParaRPr lang="en-US" altLang="ko-KR" dirty="0">
                <a:solidFill>
                  <a:srgbClr val="505267"/>
                </a:solidFill>
                <a:latin typeface="Open Sans" panose="020B0604020202020204" pitchFamily="34" charset="0"/>
              </a:endParaRPr>
            </a:p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  <a:latin typeface="Open Sans" panose="020B0604020202020204" pitchFamily="34" charset="0"/>
                </a:rPr>
                <a:t>재발 확률을 감소시키는 효과</a:t>
              </a:r>
              <a:r>
                <a:rPr lang="ko-KR" altLang="en-US" dirty="0">
                  <a:solidFill>
                    <a:srgbClr val="505267"/>
                  </a:solidFill>
                  <a:latin typeface="Open Sans" panose="020B0604020202020204" pitchFamily="34" charset="0"/>
                </a:rPr>
                <a:t>를 얻을 수 있음</a:t>
              </a:r>
              <a:endParaRPr lang="en-US" altLang="ko-KR" dirty="0">
                <a:solidFill>
                  <a:srgbClr val="505267"/>
                </a:solidFill>
                <a:latin typeface="Open Sans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86986C-A873-7CEA-1F42-DF0B66E88D51}"/>
              </a:ext>
            </a:extLst>
          </p:cNvPr>
          <p:cNvSpPr/>
          <p:nvPr/>
        </p:nvSpPr>
        <p:spPr>
          <a:xfrm>
            <a:off x="5074902" y="5636732"/>
            <a:ext cx="210485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진행중인 캠페인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2E17A-3556-44E0-1992-0FF845DB372D}"/>
              </a:ext>
            </a:extLst>
          </p:cNvPr>
          <p:cNvSpPr/>
          <p:nvPr/>
        </p:nvSpPr>
        <p:spPr>
          <a:xfrm>
            <a:off x="1268778" y="1770318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02C5A7-A97D-57C5-34C5-AC65695C6DF4}"/>
              </a:ext>
            </a:extLst>
          </p:cNvPr>
          <p:cNvGrpSpPr/>
          <p:nvPr/>
        </p:nvGrpSpPr>
        <p:grpSpPr>
          <a:xfrm>
            <a:off x="782068" y="3007287"/>
            <a:ext cx="2444342" cy="272653"/>
            <a:chOff x="2606027" y="2275949"/>
            <a:chExt cx="2444342" cy="27265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213C127-4EFF-E008-6B13-A9358F27FB68}"/>
                </a:ext>
              </a:extLst>
            </p:cNvPr>
            <p:cNvSpPr/>
            <p:nvPr/>
          </p:nvSpPr>
          <p:spPr>
            <a:xfrm>
              <a:off x="3082593" y="2282033"/>
              <a:ext cx="46679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입원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31A731-820E-9587-127D-8FE76FEBFAE8}"/>
                </a:ext>
              </a:extLst>
            </p:cNvPr>
            <p:cNvSpPr/>
            <p:nvPr/>
          </p:nvSpPr>
          <p:spPr>
            <a:xfrm>
              <a:off x="2606027" y="2284271"/>
              <a:ext cx="325730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100" b="0" cap="none" spc="0" dirty="0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홈</a:t>
              </a:r>
              <a:endParaRPr lang="en-US" altLang="ko-KR" sz="11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07CEE1-FED8-2D9F-5EB2-B75C03808B8C}"/>
                </a:ext>
              </a:extLst>
            </p:cNvPr>
            <p:cNvSpPr/>
            <p:nvPr/>
          </p:nvSpPr>
          <p:spPr>
            <a:xfrm>
              <a:off x="3696031" y="2275949"/>
              <a:ext cx="466795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안내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FEB8A3-493C-8240-9BD5-02F652CE53C6}"/>
                </a:ext>
              </a:extLst>
            </p:cNvPr>
            <p:cNvSpPr/>
            <p:nvPr/>
          </p:nvSpPr>
          <p:spPr>
            <a:xfrm>
              <a:off x="4299953" y="2286992"/>
              <a:ext cx="750416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1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알림설정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E075B2-E9BC-6326-9756-8091BC3215B5}"/>
              </a:ext>
            </a:extLst>
          </p:cNvPr>
          <p:cNvSpPr/>
          <p:nvPr/>
        </p:nvSpPr>
        <p:spPr>
          <a:xfrm>
            <a:off x="2530629" y="3858972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기록표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E34E5F-7697-EDC3-23E1-169C9CF888DF}"/>
              </a:ext>
            </a:extLst>
          </p:cNvPr>
          <p:cNvSpPr/>
          <p:nvPr/>
        </p:nvSpPr>
        <p:spPr>
          <a:xfrm>
            <a:off x="2534331" y="4785835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검사 결과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3260B5-3D8F-5271-E56A-E3366107EEC0}"/>
              </a:ext>
            </a:extLst>
          </p:cNvPr>
          <p:cNvSpPr/>
          <p:nvPr/>
        </p:nvSpPr>
        <p:spPr>
          <a:xfrm>
            <a:off x="2540840" y="5713205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나의 질병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57BEA3-F865-A861-74DD-3B252A2A7E3D}"/>
              </a:ext>
            </a:extLst>
          </p:cNvPr>
          <p:cNvSpPr/>
          <p:nvPr/>
        </p:nvSpPr>
        <p:spPr>
          <a:xfrm>
            <a:off x="5345114" y="1778066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28DCFA-F540-D844-E9D0-888B5FF2A10D}"/>
              </a:ext>
            </a:extLst>
          </p:cNvPr>
          <p:cNvSpPr/>
          <p:nvPr/>
        </p:nvSpPr>
        <p:spPr>
          <a:xfrm>
            <a:off x="9080323" y="1785758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3339460-B1C5-49FC-A27E-37D9B7FBCA83}"/>
              </a:ext>
            </a:extLst>
          </p:cNvPr>
          <p:cNvSpPr txBox="1"/>
          <p:nvPr/>
        </p:nvSpPr>
        <p:spPr>
          <a:xfrm>
            <a:off x="416896" y="716150"/>
            <a:ext cx="1123087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ko-KR" altLang="en-US" b="1" dirty="0">
                <a:solidFill>
                  <a:srgbClr val="4A86E8"/>
                </a:solidFill>
              </a:rPr>
              <a:t>재발 위험요인들에 해당되는 환자</a:t>
            </a:r>
            <a:r>
              <a:rPr lang="ko-KR" altLang="en-US" b="1" dirty="0">
                <a:solidFill>
                  <a:srgbClr val="222222"/>
                </a:solidFill>
              </a:rPr>
              <a:t>들에 한해서 </a:t>
            </a:r>
            <a:r>
              <a:rPr lang="en-US" altLang="ko-KR" b="1" dirty="0">
                <a:solidFill>
                  <a:srgbClr val="222222"/>
                </a:solidFill>
              </a:rPr>
              <a:t>‘</a:t>
            </a:r>
            <a:r>
              <a:rPr lang="ko-KR" altLang="en-US" b="1" dirty="0">
                <a:solidFill>
                  <a:srgbClr val="222222"/>
                </a:solidFill>
              </a:rPr>
              <a:t>나의 질병</a:t>
            </a:r>
            <a:r>
              <a:rPr lang="en-US" altLang="ko-KR" b="1" dirty="0">
                <a:solidFill>
                  <a:srgbClr val="222222"/>
                </a:solidFill>
              </a:rPr>
              <a:t>‘ </a:t>
            </a:r>
            <a:r>
              <a:rPr lang="ko-KR" altLang="en-US" b="1" dirty="0">
                <a:solidFill>
                  <a:srgbClr val="222222"/>
                </a:solidFill>
              </a:rPr>
              <a:t>페이지에 지속적으로 노출시켜 경각심을 높임</a:t>
            </a:r>
            <a:endParaRPr lang="en-US" altLang="ko-KR" b="1" dirty="0">
              <a:solidFill>
                <a:srgbClr val="222222"/>
              </a:solidFill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222222"/>
                </a:solidFill>
              </a:rPr>
              <a:t>2. </a:t>
            </a:r>
            <a:r>
              <a:rPr lang="ko-KR" altLang="en-US" b="1" dirty="0">
                <a:solidFill>
                  <a:srgbClr val="222222"/>
                </a:solidFill>
              </a:rPr>
              <a:t>본 병원 및 현재 환자가 살고 있는 주변 지역에서 진행하는 환자 맞춤 캠페인 항목 노출</a:t>
            </a:r>
            <a:endParaRPr lang="en-US" altLang="ko-KR" b="1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39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402143A-78A1-3257-C912-DF00EE17687C}"/>
              </a:ext>
            </a:extLst>
          </p:cNvPr>
          <p:cNvSpPr/>
          <p:nvPr/>
        </p:nvSpPr>
        <p:spPr>
          <a:xfrm>
            <a:off x="7576444" y="3842126"/>
            <a:ext cx="3853106" cy="1707442"/>
          </a:xfrm>
          <a:prstGeom prst="roundRect">
            <a:avLst>
              <a:gd name="adj" fmla="val 1024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DC50549-C0B5-7612-DA39-4F5404974419}"/>
              </a:ext>
            </a:extLst>
          </p:cNvPr>
          <p:cNvSpPr/>
          <p:nvPr/>
        </p:nvSpPr>
        <p:spPr>
          <a:xfrm>
            <a:off x="7576444" y="2269300"/>
            <a:ext cx="3853107" cy="1489846"/>
          </a:xfrm>
          <a:prstGeom prst="roundRect">
            <a:avLst>
              <a:gd name="adj" fmla="val 1024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0DA899F-44E9-C285-C38D-89CDC787F9B1}"/>
              </a:ext>
            </a:extLst>
          </p:cNvPr>
          <p:cNvSpPr/>
          <p:nvPr/>
        </p:nvSpPr>
        <p:spPr>
          <a:xfrm>
            <a:off x="845661" y="2279993"/>
            <a:ext cx="3243318" cy="1438104"/>
          </a:xfrm>
          <a:prstGeom prst="roundRect">
            <a:avLst>
              <a:gd name="adj" fmla="val 1024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2D66D15-C335-1059-B3BB-A2B01CD3E12B}"/>
              </a:ext>
            </a:extLst>
          </p:cNvPr>
          <p:cNvSpPr/>
          <p:nvPr/>
        </p:nvSpPr>
        <p:spPr>
          <a:xfrm>
            <a:off x="845660" y="3821630"/>
            <a:ext cx="3243319" cy="1744018"/>
          </a:xfrm>
          <a:prstGeom prst="roundRect">
            <a:avLst>
              <a:gd name="adj" fmla="val 1024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517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 Self Care </a:t>
            </a:r>
            <a:r>
              <a:rPr lang="ko-KR" altLang="en-US" sz="2800" b="1" dirty="0">
                <a:solidFill>
                  <a:schemeClr val="accent2"/>
                </a:solidFill>
              </a:rPr>
              <a:t>시스템 구축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2BA211B-FECF-0E31-7C73-232267A25B94}"/>
              </a:ext>
            </a:extLst>
          </p:cNvPr>
          <p:cNvSpPr/>
          <p:nvPr/>
        </p:nvSpPr>
        <p:spPr>
          <a:xfrm>
            <a:off x="395761" y="1864240"/>
            <a:ext cx="11526102" cy="3991615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E41C32-B114-4A65-58DD-BC7B46C10BF6}"/>
              </a:ext>
            </a:extLst>
          </p:cNvPr>
          <p:cNvGrpSpPr/>
          <p:nvPr/>
        </p:nvGrpSpPr>
        <p:grpSpPr>
          <a:xfrm>
            <a:off x="1930400" y="5997389"/>
            <a:ext cx="8383852" cy="729482"/>
            <a:chOff x="1930400" y="6007220"/>
            <a:chExt cx="8383852" cy="73937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A7A787F-63EF-7386-4B6C-9BC29AC94478}"/>
                </a:ext>
              </a:extLst>
            </p:cNvPr>
            <p:cNvSpPr/>
            <p:nvPr/>
          </p:nvSpPr>
          <p:spPr>
            <a:xfrm>
              <a:off x="1930400" y="6008633"/>
              <a:ext cx="8310880" cy="737961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D4E30BF-1561-7591-FC0C-7BB126C7B727}"/>
                </a:ext>
              </a:extLst>
            </p:cNvPr>
            <p:cNvSpPr/>
            <p:nvPr/>
          </p:nvSpPr>
          <p:spPr>
            <a:xfrm>
              <a:off x="2003372" y="6007220"/>
              <a:ext cx="8310880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환자의 재방문 시 의사는 평소의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생활방식을 고려한 유의미한 진단</a:t>
              </a:r>
              <a:r>
                <a:rPr lang="ko-KR" altLang="en-US" sz="2000" dirty="0">
                  <a:solidFill>
                    <a:schemeClr val="accent1"/>
                  </a:solidFill>
                </a:rPr>
                <a:t> </a:t>
              </a:r>
              <a:r>
                <a:rPr lang="ko-KR" altLang="en-US" dirty="0">
                  <a:solidFill>
                    <a:srgbClr val="505267"/>
                  </a:solidFill>
                </a:rPr>
                <a:t>가능</a:t>
              </a:r>
              <a:endParaRPr lang="en-US" altLang="ko-KR" dirty="0">
                <a:solidFill>
                  <a:srgbClr val="505267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재활치료사는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꾸준하게 환자의 재활 운동량 체크 </a:t>
              </a:r>
              <a:r>
                <a:rPr lang="ko-KR" altLang="en-US" dirty="0">
                  <a:solidFill>
                    <a:srgbClr val="505267"/>
                  </a:solidFill>
                </a:rPr>
                <a:t>가능</a:t>
              </a:r>
              <a:endParaRPr lang="ko-KR" altLang="en-US" sz="2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B7A276A-1E2E-C0E5-8D35-591A668EBBA0}"/>
              </a:ext>
            </a:extLst>
          </p:cNvPr>
          <p:cNvSpPr/>
          <p:nvPr/>
        </p:nvSpPr>
        <p:spPr>
          <a:xfrm>
            <a:off x="735107" y="2133600"/>
            <a:ext cx="10811438" cy="3532091"/>
          </a:xfrm>
          <a:prstGeom prst="roundRect">
            <a:avLst>
              <a:gd name="adj" fmla="val 1518"/>
            </a:avLst>
          </a:prstGeom>
          <a:noFill/>
          <a:ln w="762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7351A2-EFF9-4C99-B3BF-F432F934AA1D}"/>
              </a:ext>
            </a:extLst>
          </p:cNvPr>
          <p:cNvSpPr txBox="1"/>
          <p:nvPr/>
        </p:nvSpPr>
        <p:spPr>
          <a:xfrm>
            <a:off x="5325856" y="1699494"/>
            <a:ext cx="151996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EMR </a:t>
            </a:r>
            <a:r>
              <a:rPr lang="ko-KR" altLang="en-US" sz="1600" b="1" dirty="0"/>
              <a:t>프로그램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998695-E55B-05B1-0B2B-A33E71FA55F8}"/>
              </a:ext>
            </a:extLst>
          </p:cNvPr>
          <p:cNvSpPr txBox="1"/>
          <p:nvPr/>
        </p:nvSpPr>
        <p:spPr>
          <a:xfrm>
            <a:off x="882846" y="2702434"/>
            <a:ext cx="3173506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강 철  </a:t>
            </a:r>
            <a:r>
              <a:rPr lang="en-US" altLang="ko-KR" sz="1200" dirty="0"/>
              <a:t>40</a:t>
            </a:r>
            <a:r>
              <a:rPr lang="ko-KR" altLang="en-US" sz="1200" dirty="0"/>
              <a:t>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200" dirty="0"/>
              <a:t> 남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en-US" altLang="ko-KR" sz="1200" dirty="0"/>
              <a:t>〮 </a:t>
            </a:r>
            <a:r>
              <a:rPr lang="ko-KR" altLang="en-US" sz="1200" dirty="0"/>
              <a:t>연락처</a:t>
            </a:r>
            <a:r>
              <a:rPr lang="en-US" altLang="ko-KR" sz="1200" dirty="0"/>
              <a:t>:  010-1234-1234</a:t>
            </a:r>
          </a:p>
          <a:p>
            <a:r>
              <a:rPr lang="en-US" altLang="ko-KR" sz="1200" dirty="0"/>
              <a:t>〮 </a:t>
            </a:r>
            <a:r>
              <a:rPr lang="ko-KR" altLang="en-US" sz="1200" dirty="0"/>
              <a:t>주소</a:t>
            </a:r>
            <a:r>
              <a:rPr lang="en-US" altLang="ko-KR" sz="1200" dirty="0"/>
              <a:t>: </a:t>
            </a:r>
            <a:r>
              <a:rPr lang="ko-KR" altLang="en-US" sz="1200" dirty="0"/>
              <a:t>서울시 마포구 상암동 </a:t>
            </a:r>
            <a:r>
              <a:rPr lang="ko-KR" altLang="en-US" sz="1200" dirty="0" err="1"/>
              <a:t>성암로</a:t>
            </a:r>
            <a:r>
              <a:rPr lang="ko-KR" altLang="en-US" sz="1200" dirty="0"/>
              <a:t> </a:t>
            </a:r>
            <a:r>
              <a:rPr lang="en-US" altLang="ko-KR" sz="1200" dirty="0"/>
              <a:t>330</a:t>
            </a:r>
          </a:p>
          <a:p>
            <a:r>
              <a:rPr lang="en-US" altLang="ko-KR" sz="1200" dirty="0"/>
              <a:t>〮 </a:t>
            </a:r>
            <a:r>
              <a:rPr lang="ko-KR" altLang="en-US" sz="1200" dirty="0"/>
              <a:t>신장</a:t>
            </a:r>
            <a:r>
              <a:rPr lang="en-US" altLang="ko-KR" sz="1200" dirty="0"/>
              <a:t>: 170cm            〮 </a:t>
            </a:r>
            <a:r>
              <a:rPr lang="ko-KR" altLang="en-US" sz="1200" dirty="0"/>
              <a:t>체중</a:t>
            </a:r>
            <a:r>
              <a:rPr lang="en-US" altLang="ko-KR" sz="1200" dirty="0"/>
              <a:t>: 60kg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EEAA5C8-D744-BEE5-94DF-69560F9DF108}"/>
              </a:ext>
            </a:extLst>
          </p:cNvPr>
          <p:cNvCxnSpPr/>
          <p:nvPr/>
        </p:nvCxnSpPr>
        <p:spPr>
          <a:xfrm>
            <a:off x="4213861" y="2572869"/>
            <a:ext cx="0" cy="268044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DEFAA0-7986-7108-FB66-D001ACB0386F}"/>
              </a:ext>
            </a:extLst>
          </p:cNvPr>
          <p:cNvCxnSpPr/>
          <p:nvPr/>
        </p:nvCxnSpPr>
        <p:spPr>
          <a:xfrm>
            <a:off x="7465806" y="2572869"/>
            <a:ext cx="0" cy="268044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5E210E7-627C-09EC-1F5D-351E1BF5B4C3}"/>
              </a:ext>
            </a:extLst>
          </p:cNvPr>
          <p:cNvSpPr txBox="1"/>
          <p:nvPr/>
        </p:nvSpPr>
        <p:spPr>
          <a:xfrm>
            <a:off x="858462" y="2304741"/>
            <a:ext cx="96532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b="1" dirty="0"/>
              <a:t>환자 정보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54441C-C6A5-3A8F-D3D1-C41FCD6E4018}"/>
              </a:ext>
            </a:extLst>
          </p:cNvPr>
          <p:cNvSpPr txBox="1"/>
          <p:nvPr/>
        </p:nvSpPr>
        <p:spPr>
          <a:xfrm>
            <a:off x="824755" y="3854621"/>
            <a:ext cx="114486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척추 이미지</a:t>
            </a:r>
          </a:p>
        </p:txBody>
      </p:sp>
      <p:pic>
        <p:nvPicPr>
          <p:cNvPr id="1028" name="Picture 4" descr="오늘은 척추전방전위증에 대해 공부 해 볼까요~~? : 네이버 블로그">
            <a:extLst>
              <a:ext uri="{FF2B5EF4-FFF2-40B4-BE49-F238E27FC236}">
                <a16:creationId xmlns:a16="http://schemas.microsoft.com/office/drawing/2014/main" id="{EC68FEFE-7D0A-AA97-B60A-9AE43F0F8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4" y="4187621"/>
            <a:ext cx="740224" cy="88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-ray로 20대 요통 환자 디스크 탈출·퇴행 진단 가능” &gt; 뉴스 | 한의신문">
            <a:extLst>
              <a:ext uri="{FF2B5EF4-FFF2-40B4-BE49-F238E27FC236}">
                <a16:creationId xmlns:a16="http://schemas.microsoft.com/office/drawing/2014/main" id="{626B11A0-2F01-8A2D-0D94-EA71BE9E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22" y="4199456"/>
            <a:ext cx="1456822" cy="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부천 디스크 치료] 정상적인 척추 X-ray 영상과 디스크가 생기기 쉬운 척추영상 : 네이버 블로그">
            <a:extLst>
              <a:ext uri="{FF2B5EF4-FFF2-40B4-BE49-F238E27FC236}">
                <a16:creationId xmlns:a16="http://schemas.microsoft.com/office/drawing/2014/main" id="{C4A5485E-A1B9-0983-2269-15A0D43F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96" y="4182381"/>
            <a:ext cx="865957" cy="10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73C91D-AC8A-E718-F914-E4CCA029DB3B}"/>
              </a:ext>
            </a:extLst>
          </p:cNvPr>
          <p:cNvSpPr txBox="1"/>
          <p:nvPr/>
        </p:nvSpPr>
        <p:spPr>
          <a:xfrm>
            <a:off x="7604313" y="3834506"/>
            <a:ext cx="96532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b="1" dirty="0"/>
              <a:t>처방 내용</a:t>
            </a:r>
          </a:p>
        </p:txBody>
      </p:sp>
      <p:graphicFrame>
        <p:nvGraphicFramePr>
          <p:cNvPr id="59" name="표 59">
            <a:extLst>
              <a:ext uri="{FF2B5EF4-FFF2-40B4-BE49-F238E27FC236}">
                <a16:creationId xmlns:a16="http://schemas.microsoft.com/office/drawing/2014/main" id="{15C526B6-95E0-6386-393B-499FA8511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50841"/>
              </p:ext>
            </p:extLst>
          </p:nvPr>
        </p:nvGraphicFramePr>
        <p:xfrm>
          <a:off x="7672893" y="4155752"/>
          <a:ext cx="3680652" cy="1303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914">
                  <a:extLst>
                    <a:ext uri="{9D8B030D-6E8A-4147-A177-3AD203B41FA5}">
                      <a16:colId xmlns:a16="http://schemas.microsoft.com/office/drawing/2014/main" val="2624028603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1669959744"/>
                    </a:ext>
                  </a:extLst>
                </a:gridCol>
                <a:gridCol w="2118103">
                  <a:extLst>
                    <a:ext uri="{9D8B030D-6E8A-4147-A177-3AD203B41FA5}">
                      <a16:colId xmlns:a16="http://schemas.microsoft.com/office/drawing/2014/main" val="2265430140"/>
                    </a:ext>
                  </a:extLst>
                </a:gridCol>
              </a:tblGrid>
              <a:tr h="243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코드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명칭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44472"/>
                  </a:ext>
                </a:extLst>
              </a:tr>
              <a:tr h="3481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2023/06/29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재활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맥킨지 요추 신전 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31921"/>
                  </a:ext>
                </a:extLst>
              </a:tr>
              <a:tr h="3481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2023/06/01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골밀도검사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405534"/>
                  </a:ext>
                </a:extLst>
              </a:tr>
              <a:tr h="3481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2023/05/11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MRI </a:t>
                      </a:r>
                      <a:r>
                        <a:rPr lang="ko-KR" altLang="en-US" sz="1100" dirty="0"/>
                        <a:t>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93444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31E4C37-29EC-E2C7-C376-AC3D95D8CAB7}"/>
              </a:ext>
            </a:extLst>
          </p:cNvPr>
          <p:cNvSpPr txBox="1"/>
          <p:nvPr/>
        </p:nvSpPr>
        <p:spPr>
          <a:xfrm>
            <a:off x="7610588" y="2257398"/>
            <a:ext cx="96532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b="1" dirty="0"/>
              <a:t>진료 내용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E0C241-E1B1-BEF2-E7B4-2F1CF5D61AF2}"/>
              </a:ext>
            </a:extLst>
          </p:cNvPr>
          <p:cNvSpPr txBox="1"/>
          <p:nvPr/>
        </p:nvSpPr>
        <p:spPr>
          <a:xfrm>
            <a:off x="7679167" y="2547554"/>
            <a:ext cx="3680647" cy="10772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/>
              <a:t>증상</a:t>
            </a:r>
            <a:r>
              <a:rPr lang="en-US" altLang="ko-KR" sz="1100" dirty="0"/>
              <a:t>	              </a:t>
            </a:r>
            <a:r>
              <a:rPr lang="ko-KR" altLang="en-US" sz="1100" b="1" dirty="0"/>
              <a:t>이미지</a:t>
            </a:r>
            <a:endParaRPr lang="en-US" altLang="ko-KR" sz="1100" b="1" dirty="0"/>
          </a:p>
          <a:p>
            <a:endParaRPr lang="en-US" altLang="ko-KR" sz="1100" dirty="0"/>
          </a:p>
          <a:p>
            <a:r>
              <a:rPr lang="ko-KR" altLang="en-US" sz="1100" dirty="0"/>
              <a:t>요통</a:t>
            </a:r>
            <a:endParaRPr lang="en-US" altLang="ko-KR" sz="1100" dirty="0"/>
          </a:p>
          <a:p>
            <a:r>
              <a:rPr lang="ko-KR" altLang="en-US" sz="1100" dirty="0"/>
              <a:t>다리 저림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900" dirty="0"/>
              <a:t> 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3474C49-6A4E-77CF-849F-AF114DF8CF7D}"/>
              </a:ext>
            </a:extLst>
          </p:cNvPr>
          <p:cNvCxnSpPr>
            <a:cxnSpLocks/>
          </p:cNvCxnSpPr>
          <p:nvPr/>
        </p:nvCxnSpPr>
        <p:spPr>
          <a:xfrm>
            <a:off x="9354991" y="2547554"/>
            <a:ext cx="0" cy="10772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4" descr="오늘은 척추전방전위증에 대해 공부 해 볼까요~~? : 네이버 블로그">
            <a:extLst>
              <a:ext uri="{FF2B5EF4-FFF2-40B4-BE49-F238E27FC236}">
                <a16:creationId xmlns:a16="http://schemas.microsoft.com/office/drawing/2014/main" id="{077FA14F-F5B4-3CE5-46F4-51D7240B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544" y="2679067"/>
            <a:ext cx="740224" cy="88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F003B66-486C-ACDE-4D7F-BABF648B05DF}"/>
              </a:ext>
            </a:extLst>
          </p:cNvPr>
          <p:cNvSpPr/>
          <p:nvPr/>
        </p:nvSpPr>
        <p:spPr>
          <a:xfrm>
            <a:off x="4326815" y="2269300"/>
            <a:ext cx="3039927" cy="3284156"/>
          </a:xfrm>
          <a:prstGeom prst="roundRect">
            <a:avLst>
              <a:gd name="adj" fmla="val 663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/>
              <a:t>√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6C9432-E8F9-4919-B81E-A96F595E7050}"/>
              </a:ext>
            </a:extLst>
          </p:cNvPr>
          <p:cNvSpPr txBox="1"/>
          <p:nvPr/>
        </p:nvSpPr>
        <p:spPr>
          <a:xfrm>
            <a:off x="4336500" y="2265092"/>
            <a:ext cx="98046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/>
              <a:t>Care App</a:t>
            </a:r>
            <a:endParaRPr lang="ko-KR" altLang="en-US" sz="140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BEC9B21-1219-6954-1307-A51F83D07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384" y="2319981"/>
            <a:ext cx="1811880" cy="1680519"/>
          </a:xfrm>
          <a:prstGeom prst="rect">
            <a:avLst/>
          </a:prstGeom>
        </p:spPr>
      </p:pic>
      <p:graphicFrame>
        <p:nvGraphicFramePr>
          <p:cNvPr id="85" name="표 59">
            <a:extLst>
              <a:ext uri="{FF2B5EF4-FFF2-40B4-BE49-F238E27FC236}">
                <a16:creationId xmlns:a16="http://schemas.microsoft.com/office/drawing/2014/main" id="{705CFDD9-318F-B9E6-EB3A-BC57B08CD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923535"/>
              </p:ext>
            </p:extLst>
          </p:nvPr>
        </p:nvGraphicFramePr>
        <p:xfrm>
          <a:off x="4404289" y="4300363"/>
          <a:ext cx="2900150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546">
                  <a:extLst>
                    <a:ext uri="{9D8B030D-6E8A-4147-A177-3AD203B41FA5}">
                      <a16:colId xmlns:a16="http://schemas.microsoft.com/office/drawing/2014/main" val="2624028603"/>
                    </a:ext>
                  </a:extLst>
                </a:gridCol>
                <a:gridCol w="2436604">
                  <a:extLst>
                    <a:ext uri="{9D8B030D-6E8A-4147-A177-3AD203B41FA5}">
                      <a16:colId xmlns:a16="http://schemas.microsoft.com/office/drawing/2014/main" val="1669959744"/>
                    </a:ext>
                  </a:extLst>
                </a:gridCol>
              </a:tblGrid>
              <a:tr h="185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체중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60kg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3016"/>
                  </a:ext>
                </a:extLst>
              </a:tr>
              <a:tr h="185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혈압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120 / 80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44472"/>
                  </a:ext>
                </a:extLst>
              </a:tr>
              <a:tr h="210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흡연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31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운동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맥킨지 요추 신전 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405534"/>
                  </a:ext>
                </a:extLst>
              </a:tr>
            </a:tbl>
          </a:graphicData>
        </a:graphic>
      </p:graphicFrame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3098C36-AEFD-C2BE-4EDC-28393EC1C09B}"/>
              </a:ext>
            </a:extLst>
          </p:cNvPr>
          <p:cNvCxnSpPr>
            <a:cxnSpLocks/>
          </p:cNvCxnSpPr>
          <p:nvPr/>
        </p:nvCxnSpPr>
        <p:spPr>
          <a:xfrm flipV="1">
            <a:off x="4404289" y="3854621"/>
            <a:ext cx="2066996" cy="445743"/>
          </a:xfrm>
          <a:prstGeom prst="line">
            <a:avLst/>
          </a:prstGeom>
          <a:ln w="12700">
            <a:solidFill>
              <a:srgbClr val="0067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87FF9DA-387F-9F6D-4569-E8F4A77EB5C7}"/>
              </a:ext>
            </a:extLst>
          </p:cNvPr>
          <p:cNvCxnSpPr>
            <a:cxnSpLocks/>
          </p:cNvCxnSpPr>
          <p:nvPr/>
        </p:nvCxnSpPr>
        <p:spPr>
          <a:xfrm flipH="1" flipV="1">
            <a:off x="6675120" y="3854621"/>
            <a:ext cx="629321" cy="445744"/>
          </a:xfrm>
          <a:prstGeom prst="line">
            <a:avLst/>
          </a:prstGeom>
          <a:ln w="12700">
            <a:solidFill>
              <a:srgbClr val="0067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0185B3D-1590-E875-0613-55F956FFA58D}"/>
              </a:ext>
            </a:extLst>
          </p:cNvPr>
          <p:cNvSpPr txBox="1"/>
          <p:nvPr/>
        </p:nvSpPr>
        <p:spPr>
          <a:xfrm>
            <a:off x="4347469" y="400866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06/29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A310CF-57EB-4B5E-AF92-2070A4D1DF7D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4A86E8"/>
                </a:solidFill>
              </a:rPr>
              <a:t>Care Application</a:t>
            </a:r>
            <a:r>
              <a:rPr lang="ko-KR" altLang="en-US" sz="1800" b="1" dirty="0">
                <a:solidFill>
                  <a:srgbClr val="4A86E8"/>
                </a:solidFill>
              </a:rPr>
              <a:t>은 본 병원의 </a:t>
            </a:r>
            <a:r>
              <a:rPr lang="en-US" altLang="ko-KR" sz="1800" b="1" dirty="0">
                <a:solidFill>
                  <a:srgbClr val="4A86E8"/>
                </a:solidFill>
              </a:rPr>
              <a:t>EMR </a:t>
            </a:r>
            <a:r>
              <a:rPr lang="ko-KR" altLang="en-US" sz="1800" b="1" dirty="0">
                <a:solidFill>
                  <a:srgbClr val="4A86E8"/>
                </a:solidFill>
              </a:rPr>
              <a:t>프로그램과 연동</a:t>
            </a:r>
            <a:r>
              <a:rPr lang="ko-KR" altLang="en-US" sz="1800" b="1" dirty="0"/>
              <a:t>되어 환자가 평소에 기록한 데이터들을 </a:t>
            </a:r>
            <a:endParaRPr lang="en-US" altLang="ko-KR" sz="1800" b="1" dirty="0"/>
          </a:p>
          <a:p>
            <a:pPr>
              <a:lnSpc>
                <a:spcPct val="200000"/>
              </a:lnSpc>
            </a:pPr>
            <a:r>
              <a:rPr lang="ko-KR" altLang="en-US" sz="1800" b="1" dirty="0"/>
              <a:t>의사나 재활치료사가 </a:t>
            </a:r>
            <a:r>
              <a:rPr lang="en-US" altLang="ko-KR" sz="1800" b="1" dirty="0"/>
              <a:t>EMR </a:t>
            </a:r>
            <a:r>
              <a:rPr lang="ko-KR" altLang="en-US" sz="1800" b="1" dirty="0"/>
              <a:t>프로그램에서 확인 가능</a:t>
            </a:r>
            <a:endParaRPr lang="en-US" altLang="ko-KR" sz="18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9C32A4-543F-42D7-AE2D-A33807C59931}"/>
              </a:ext>
            </a:extLst>
          </p:cNvPr>
          <p:cNvSpPr/>
          <p:nvPr/>
        </p:nvSpPr>
        <p:spPr>
          <a:xfrm>
            <a:off x="4366870" y="2279993"/>
            <a:ext cx="3039925" cy="3284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sz="9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2F0C70-19B3-48C7-88E6-B87BF71FFC40}"/>
              </a:ext>
            </a:extLst>
          </p:cNvPr>
          <p:cNvSpPr txBox="1"/>
          <p:nvPr/>
        </p:nvSpPr>
        <p:spPr>
          <a:xfrm>
            <a:off x="8998667" y="1555056"/>
            <a:ext cx="2923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ple SD Gothic Neo"/>
              </a:rPr>
              <a:t>* EMR(Electronic Medical Record)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78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1FEB8D0-04A3-4EE1-8D01-036E706010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E9EAE9-3DE0-48F8-88BA-B6ED06D3698A}"/>
              </a:ext>
            </a:extLst>
          </p:cNvPr>
          <p:cNvSpPr/>
          <p:nvPr/>
        </p:nvSpPr>
        <p:spPr>
          <a:xfrm>
            <a:off x="1981755" y="2363821"/>
            <a:ext cx="8228490" cy="2194526"/>
          </a:xfrm>
          <a:prstGeom prst="roundRect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6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감사합니다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2784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C2BA89-B72D-4E69-6103-3DC89921F9C2}"/>
              </a:ext>
            </a:extLst>
          </p:cNvPr>
          <p:cNvSpPr/>
          <p:nvPr/>
        </p:nvSpPr>
        <p:spPr>
          <a:xfrm>
            <a:off x="0" y="-8877"/>
            <a:ext cx="12192000" cy="16690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80B3C-29AA-E0BA-ABAC-A546EB0C9D7F}"/>
              </a:ext>
            </a:extLst>
          </p:cNvPr>
          <p:cNvSpPr txBox="1"/>
          <p:nvPr/>
        </p:nvSpPr>
        <p:spPr>
          <a:xfrm>
            <a:off x="701334" y="552129"/>
            <a:ext cx="4447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2"/>
                </a:solidFill>
              </a:rPr>
              <a:t>Contents</a:t>
            </a:r>
            <a:endParaRPr lang="ko-KR" altLang="en-US" sz="6600" dirty="0">
              <a:solidFill>
                <a:schemeClr val="accent2"/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883E8A6-DC17-AD1C-B90E-3E817F197134}"/>
              </a:ext>
            </a:extLst>
          </p:cNvPr>
          <p:cNvGrpSpPr/>
          <p:nvPr/>
        </p:nvGrpSpPr>
        <p:grpSpPr>
          <a:xfrm>
            <a:off x="10386874" y="443883"/>
            <a:ext cx="846342" cy="1216242"/>
            <a:chOff x="2057978" y="599088"/>
            <a:chExt cx="1284044" cy="1729415"/>
          </a:xfrm>
        </p:grpSpPr>
        <p:pic>
          <p:nvPicPr>
            <p:cNvPr id="74" name="Object 16">
              <a:extLst>
                <a:ext uri="{FF2B5EF4-FFF2-40B4-BE49-F238E27FC236}">
                  <a16:creationId xmlns:a16="http://schemas.microsoft.com/office/drawing/2014/main" id="{DCB8DA04-ED3C-4AE2-98E4-C4736200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978" y="599088"/>
              <a:ext cx="1284044" cy="1729415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F52FA42-07EF-3E54-1B21-05B097401E3A}"/>
              </a:ext>
            </a:extLst>
          </p:cNvPr>
          <p:cNvGrpSpPr/>
          <p:nvPr/>
        </p:nvGrpSpPr>
        <p:grpSpPr>
          <a:xfrm>
            <a:off x="782715" y="2707693"/>
            <a:ext cx="4987769" cy="472018"/>
            <a:chOff x="782715" y="2707693"/>
            <a:chExt cx="4987769" cy="47201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0ADD66C-54F3-895B-2E47-7F91851902CB}"/>
                </a:ext>
              </a:extLst>
            </p:cNvPr>
            <p:cNvGrpSpPr/>
            <p:nvPr/>
          </p:nvGrpSpPr>
          <p:grpSpPr>
            <a:xfrm>
              <a:off x="782715" y="2707693"/>
              <a:ext cx="4987769" cy="470538"/>
              <a:chOff x="782715" y="2707693"/>
              <a:chExt cx="4987769" cy="47053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C032E68-6150-559E-2D70-9E8E1E8096D3}"/>
                  </a:ext>
                </a:extLst>
              </p:cNvPr>
              <p:cNvGrpSpPr/>
              <p:nvPr/>
            </p:nvGrpSpPr>
            <p:grpSpPr>
              <a:xfrm>
                <a:off x="807867" y="2707693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D59DFC1-9D07-BB67-DEE5-8D1391331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D18A9B60-FB39-DAD5-C099-154F06DB0D66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8C96AB-982B-90EB-6BEC-7B24AD43ECF6}"/>
                  </a:ext>
                </a:extLst>
              </p:cNvPr>
              <p:cNvSpPr txBox="1"/>
              <p:nvPr/>
            </p:nvSpPr>
            <p:spPr>
              <a:xfrm>
                <a:off x="782715" y="2716566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1</a:t>
                </a:r>
                <a:endParaRPr lang="ko-KR" altLang="en-US" sz="2400" b="1" dirty="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CD84579-3AD1-1D60-FBC0-8289DCF48DD3}"/>
                </a:ext>
              </a:extLst>
            </p:cNvPr>
            <p:cNvSpPr txBox="1"/>
            <p:nvPr/>
          </p:nvSpPr>
          <p:spPr>
            <a:xfrm>
              <a:off x="2506460" y="271804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병원 개요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D6C043B-72BA-2620-8366-506612D5E374}"/>
              </a:ext>
            </a:extLst>
          </p:cNvPr>
          <p:cNvGrpSpPr/>
          <p:nvPr/>
        </p:nvGrpSpPr>
        <p:grpSpPr>
          <a:xfrm>
            <a:off x="779761" y="4551249"/>
            <a:ext cx="4990723" cy="470542"/>
            <a:chOff x="776796" y="4148831"/>
            <a:chExt cx="4990723" cy="47054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B826B9-AC2B-580F-BDE3-1EFD4ACDBAB3}"/>
                </a:ext>
              </a:extLst>
            </p:cNvPr>
            <p:cNvGrpSpPr/>
            <p:nvPr/>
          </p:nvGrpSpPr>
          <p:grpSpPr>
            <a:xfrm>
              <a:off x="776796" y="4148831"/>
              <a:ext cx="4987771" cy="470542"/>
              <a:chOff x="776796" y="4148831"/>
              <a:chExt cx="4987771" cy="47054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C48F04D-5EA3-6EF3-77CB-7A67AB30032E}"/>
                  </a:ext>
                </a:extLst>
              </p:cNvPr>
              <p:cNvGrpSpPr/>
              <p:nvPr/>
            </p:nvGrpSpPr>
            <p:grpSpPr>
              <a:xfrm>
                <a:off x="801950" y="4148831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4DAD746C-77B5-05CC-336A-A70323293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CE22C0AB-5D61-B8FC-F8B2-773A7832911C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29E3DC-90AF-627C-8163-0F3DD848FD82}"/>
                  </a:ext>
                </a:extLst>
              </p:cNvPr>
              <p:cNvSpPr txBox="1"/>
              <p:nvPr/>
            </p:nvSpPr>
            <p:spPr>
              <a:xfrm>
                <a:off x="776796" y="4157708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3</a:t>
                </a:r>
                <a:endParaRPr lang="ko-KR" altLang="en-US" sz="2400" b="1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7B12B1-4E59-210E-FB16-1954269C8CE7}"/>
                </a:ext>
              </a:extLst>
            </p:cNvPr>
            <p:cNvSpPr txBox="1"/>
            <p:nvPr/>
          </p:nvSpPr>
          <p:spPr>
            <a:xfrm>
              <a:off x="2507938" y="4157704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현황 및 개선기회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C59E06A-4222-FB1F-6A90-D360CA74424C}"/>
              </a:ext>
            </a:extLst>
          </p:cNvPr>
          <p:cNvGrpSpPr/>
          <p:nvPr/>
        </p:nvGrpSpPr>
        <p:grpSpPr>
          <a:xfrm>
            <a:off x="757563" y="3614738"/>
            <a:ext cx="4993680" cy="473496"/>
            <a:chOff x="775318" y="3428262"/>
            <a:chExt cx="4993680" cy="47349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A8E5878-4B8C-E0C4-D3D2-5326C4E39075}"/>
                </a:ext>
              </a:extLst>
            </p:cNvPr>
            <p:cNvGrpSpPr/>
            <p:nvPr/>
          </p:nvGrpSpPr>
          <p:grpSpPr>
            <a:xfrm>
              <a:off x="775318" y="3428262"/>
              <a:ext cx="4987770" cy="470538"/>
              <a:chOff x="775318" y="3428262"/>
              <a:chExt cx="4987770" cy="47053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472ADD12-95F0-2FA0-FB8F-304975D9A8AF}"/>
                  </a:ext>
                </a:extLst>
              </p:cNvPr>
              <p:cNvGrpSpPr/>
              <p:nvPr/>
            </p:nvGrpSpPr>
            <p:grpSpPr>
              <a:xfrm>
                <a:off x="800471" y="3428262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A1E2EBD-968F-6E7C-2AA6-DEE41851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05480CA6-8F43-FE9D-743E-D56B01CD6EF0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17E640-E081-02B2-1E69-CFD0A7ADC95C}"/>
                  </a:ext>
                </a:extLst>
              </p:cNvPr>
              <p:cNvSpPr txBox="1"/>
              <p:nvPr/>
            </p:nvSpPr>
            <p:spPr>
              <a:xfrm>
                <a:off x="775318" y="3437135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2</a:t>
                </a:r>
                <a:endParaRPr lang="ko-KR" altLang="en-US" sz="2400" b="1" dirty="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511240E-F947-2910-12F8-72289271B545}"/>
                </a:ext>
              </a:extLst>
            </p:cNvPr>
            <p:cNvSpPr txBox="1"/>
            <p:nvPr/>
          </p:nvSpPr>
          <p:spPr>
            <a:xfrm>
              <a:off x="2509417" y="3440093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추진 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AB396C6-1786-CA65-D26D-F8A26EB9FA05}"/>
              </a:ext>
            </a:extLst>
          </p:cNvPr>
          <p:cNvGrpSpPr/>
          <p:nvPr/>
        </p:nvGrpSpPr>
        <p:grpSpPr>
          <a:xfrm>
            <a:off x="735456" y="5496637"/>
            <a:ext cx="5014400" cy="470541"/>
            <a:chOff x="778276" y="4869402"/>
            <a:chExt cx="5014400" cy="4705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BC39324-415A-91AF-7D3B-834600CEE672}"/>
                </a:ext>
              </a:extLst>
            </p:cNvPr>
            <p:cNvGrpSpPr/>
            <p:nvPr/>
          </p:nvGrpSpPr>
          <p:grpSpPr>
            <a:xfrm>
              <a:off x="778276" y="4869402"/>
              <a:ext cx="5014400" cy="470541"/>
              <a:chOff x="778276" y="4869402"/>
              <a:chExt cx="5014400" cy="470541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D4EEB01-93F8-6BBA-7F02-2B9E67D8C3D9}"/>
                  </a:ext>
                </a:extLst>
              </p:cNvPr>
              <p:cNvGrpSpPr/>
              <p:nvPr/>
            </p:nvGrpSpPr>
            <p:grpSpPr>
              <a:xfrm>
                <a:off x="830059" y="4869402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391C9C6-758D-318B-5904-F4CC64B54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AFDEC60B-2FDA-DD61-7C29-0DCBCDFB7149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8A2893-20DD-0DE1-351F-373027A7E8C5}"/>
                  </a:ext>
                </a:extLst>
              </p:cNvPr>
              <p:cNvSpPr txBox="1"/>
              <p:nvPr/>
            </p:nvSpPr>
            <p:spPr>
              <a:xfrm>
                <a:off x="778276" y="4878278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4</a:t>
                </a:r>
                <a:endParaRPr lang="ko-KR" altLang="en-US" sz="2400" b="1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3C85403-428E-2C0F-57A7-286565683D27}"/>
                </a:ext>
              </a:extLst>
            </p:cNvPr>
            <p:cNvSpPr txBox="1"/>
            <p:nvPr/>
          </p:nvSpPr>
          <p:spPr>
            <a:xfrm>
              <a:off x="2502018" y="487087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목적과 목표설정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B7BDCC9-D42A-9E5D-0AF0-D72A7CCD6B67}"/>
              </a:ext>
            </a:extLst>
          </p:cNvPr>
          <p:cNvGrpSpPr/>
          <p:nvPr/>
        </p:nvGrpSpPr>
        <p:grpSpPr>
          <a:xfrm>
            <a:off x="6439281" y="2709171"/>
            <a:ext cx="4987769" cy="472018"/>
            <a:chOff x="782715" y="2707693"/>
            <a:chExt cx="4987769" cy="472018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E588E015-3CD0-B6EF-8445-828706EAD9B6}"/>
                </a:ext>
              </a:extLst>
            </p:cNvPr>
            <p:cNvGrpSpPr/>
            <p:nvPr/>
          </p:nvGrpSpPr>
          <p:grpSpPr>
            <a:xfrm>
              <a:off x="782715" y="2707693"/>
              <a:ext cx="4987769" cy="470538"/>
              <a:chOff x="782715" y="2707693"/>
              <a:chExt cx="4987769" cy="470538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580A625D-DD6D-4DB8-342D-8B0BA1C316D1}"/>
                  </a:ext>
                </a:extLst>
              </p:cNvPr>
              <p:cNvGrpSpPr/>
              <p:nvPr/>
            </p:nvGrpSpPr>
            <p:grpSpPr>
              <a:xfrm>
                <a:off x="807867" y="2707693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C168393C-965E-0371-1A20-8D985BCD1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56F84882-2CB6-F93A-CFA4-12155ECDB706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86C929B-524A-B208-DF06-56071EC1575A}"/>
                  </a:ext>
                </a:extLst>
              </p:cNvPr>
              <p:cNvSpPr txBox="1"/>
              <p:nvPr/>
            </p:nvSpPr>
            <p:spPr>
              <a:xfrm>
                <a:off x="782715" y="2716566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5</a:t>
                </a:r>
                <a:endParaRPr lang="ko-KR" altLang="en-US" sz="2400" b="1" dirty="0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CADE007-BBE2-117F-6A73-515F13FF9DC9}"/>
                </a:ext>
              </a:extLst>
            </p:cNvPr>
            <p:cNvSpPr txBox="1"/>
            <p:nvPr/>
          </p:nvSpPr>
          <p:spPr>
            <a:xfrm>
              <a:off x="2506460" y="271804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분석 계획 수립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3F8A46-6E8A-58D8-0832-8733AB5D2397}"/>
              </a:ext>
            </a:extLst>
          </p:cNvPr>
          <p:cNvGrpSpPr/>
          <p:nvPr/>
        </p:nvGrpSpPr>
        <p:grpSpPr>
          <a:xfrm>
            <a:off x="6430395" y="3613349"/>
            <a:ext cx="4987769" cy="472018"/>
            <a:chOff x="782715" y="2707693"/>
            <a:chExt cx="4987769" cy="472018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FE5F99-A059-06E9-821C-1A38DDFADA88}"/>
                </a:ext>
              </a:extLst>
            </p:cNvPr>
            <p:cNvGrpSpPr/>
            <p:nvPr/>
          </p:nvGrpSpPr>
          <p:grpSpPr>
            <a:xfrm>
              <a:off x="782715" y="2707693"/>
              <a:ext cx="4987769" cy="470538"/>
              <a:chOff x="782715" y="2707693"/>
              <a:chExt cx="4987769" cy="47053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A968121-9DDF-F333-DDD5-C346248345A7}"/>
                  </a:ext>
                </a:extLst>
              </p:cNvPr>
              <p:cNvGrpSpPr/>
              <p:nvPr/>
            </p:nvGrpSpPr>
            <p:grpSpPr>
              <a:xfrm>
                <a:off x="807867" y="2707693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65760695-392B-180A-690D-96B97BC08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5D7BBBA3-218E-2636-8289-65F27D514FBF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66D759-C313-1E80-54EC-9F241768B865}"/>
                  </a:ext>
                </a:extLst>
              </p:cNvPr>
              <p:cNvSpPr txBox="1"/>
              <p:nvPr/>
            </p:nvSpPr>
            <p:spPr>
              <a:xfrm>
                <a:off x="782715" y="2716566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6</a:t>
                </a:r>
                <a:endParaRPr lang="ko-KR" altLang="en-US" sz="2400" b="1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E03FF8-215F-0056-97A2-E52422684E80}"/>
                </a:ext>
              </a:extLst>
            </p:cNvPr>
            <p:cNvSpPr txBox="1"/>
            <p:nvPr/>
          </p:nvSpPr>
          <p:spPr>
            <a:xfrm>
              <a:off x="2506460" y="271804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데이터 분석 및 결과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0555462-13DE-F570-ECF6-7184B6F3915D}"/>
              </a:ext>
            </a:extLst>
          </p:cNvPr>
          <p:cNvGrpSpPr/>
          <p:nvPr/>
        </p:nvGrpSpPr>
        <p:grpSpPr>
          <a:xfrm>
            <a:off x="6434838" y="4551249"/>
            <a:ext cx="4987769" cy="472018"/>
            <a:chOff x="782715" y="2707693"/>
            <a:chExt cx="4987769" cy="472018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D131C70-769A-9B32-5AC2-D808E096D2FC}"/>
                </a:ext>
              </a:extLst>
            </p:cNvPr>
            <p:cNvGrpSpPr/>
            <p:nvPr/>
          </p:nvGrpSpPr>
          <p:grpSpPr>
            <a:xfrm>
              <a:off x="782715" y="2707693"/>
              <a:ext cx="4987769" cy="470538"/>
              <a:chOff x="782715" y="2707693"/>
              <a:chExt cx="4987769" cy="470538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72E81A7E-39D8-0A8C-38FC-E52C576B6106}"/>
                  </a:ext>
                </a:extLst>
              </p:cNvPr>
              <p:cNvGrpSpPr/>
              <p:nvPr/>
            </p:nvGrpSpPr>
            <p:grpSpPr>
              <a:xfrm>
                <a:off x="807867" y="2707693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E2EB0184-1CE0-E435-725A-DE5D4FCEB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7140A94-D898-8F9D-2379-BDE04A50157D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5D687C9-1204-C169-DC3E-66D4C2C82D79}"/>
                  </a:ext>
                </a:extLst>
              </p:cNvPr>
              <p:cNvSpPr txBox="1"/>
              <p:nvPr/>
            </p:nvSpPr>
            <p:spPr>
              <a:xfrm>
                <a:off x="782715" y="2716566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7</a:t>
                </a:r>
                <a:endParaRPr lang="ko-KR" altLang="en-US" sz="2400" b="1" dirty="0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28EE238-EA48-6E08-DA58-42F538D0D084}"/>
                </a:ext>
              </a:extLst>
            </p:cNvPr>
            <p:cNvSpPr txBox="1"/>
            <p:nvPr/>
          </p:nvSpPr>
          <p:spPr>
            <a:xfrm>
              <a:off x="2506460" y="271804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개선안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9C7028-62DF-CE83-D9DD-F5F4D7BB6C5E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D51F074-3BE5-5555-2F8B-89A2C01DC10E}"/>
              </a:ext>
            </a:extLst>
          </p:cNvPr>
          <p:cNvSpPr txBox="1"/>
          <p:nvPr/>
        </p:nvSpPr>
        <p:spPr>
          <a:xfrm>
            <a:off x="434652" y="20787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잠재원인 도출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226A71-576B-2561-B3C6-1CB646243D78}"/>
              </a:ext>
            </a:extLst>
          </p:cNvPr>
          <p:cNvGrpSpPr/>
          <p:nvPr/>
        </p:nvGrpSpPr>
        <p:grpSpPr>
          <a:xfrm>
            <a:off x="1228097" y="1467158"/>
            <a:ext cx="9735805" cy="4558412"/>
            <a:chOff x="1290783" y="1961983"/>
            <a:chExt cx="8283658" cy="38484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4D68E5-3732-D397-114C-FCC95D412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0783" y="1961983"/>
              <a:ext cx="8283658" cy="3848433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702D218-00E6-CC76-6B27-F1E658D8FAD8}"/>
                </a:ext>
              </a:extLst>
            </p:cNvPr>
            <p:cNvCxnSpPr/>
            <p:nvPr/>
          </p:nvCxnSpPr>
          <p:spPr>
            <a:xfrm>
              <a:off x="9574441" y="1961983"/>
              <a:ext cx="0" cy="384843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346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5310AB-3BE4-AD2B-1895-E0FC68345B9E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C3681F-CB7F-A2BB-DCD5-314AFFB50EEE}"/>
              </a:ext>
            </a:extLst>
          </p:cNvPr>
          <p:cNvSpPr txBox="1"/>
          <p:nvPr/>
        </p:nvSpPr>
        <p:spPr>
          <a:xfrm>
            <a:off x="434652" y="207871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잠재원인 우선순위화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99736FF-DF73-6EA4-5CE2-9E8F53EE5C50}"/>
              </a:ext>
            </a:extLst>
          </p:cNvPr>
          <p:cNvGraphicFramePr>
            <a:graphicFrameLocks noGrp="1"/>
          </p:cNvGraphicFramePr>
          <p:nvPr/>
        </p:nvGraphicFramePr>
        <p:xfrm>
          <a:off x="1781546" y="1260969"/>
          <a:ext cx="8662337" cy="4883042"/>
        </p:xfrm>
        <a:graphic>
          <a:graphicData uri="http://schemas.openxmlformats.org/drawingml/2006/table">
            <a:tbl>
              <a:tblPr/>
              <a:tblGrid>
                <a:gridCol w="3087163">
                  <a:extLst>
                    <a:ext uri="{9D8B030D-6E8A-4147-A177-3AD203B41FA5}">
                      <a16:colId xmlns:a16="http://schemas.microsoft.com/office/drawing/2014/main" val="1844994461"/>
                    </a:ext>
                  </a:extLst>
                </a:gridCol>
                <a:gridCol w="1543582">
                  <a:extLst>
                    <a:ext uri="{9D8B030D-6E8A-4147-A177-3AD203B41FA5}">
                      <a16:colId xmlns:a16="http://schemas.microsoft.com/office/drawing/2014/main" val="1110159536"/>
                    </a:ext>
                  </a:extLst>
                </a:gridCol>
                <a:gridCol w="1462341">
                  <a:extLst>
                    <a:ext uri="{9D8B030D-6E8A-4147-A177-3AD203B41FA5}">
                      <a16:colId xmlns:a16="http://schemas.microsoft.com/office/drawing/2014/main" val="409106919"/>
                    </a:ext>
                  </a:extLst>
                </a:gridCol>
                <a:gridCol w="1249082">
                  <a:extLst>
                    <a:ext uri="{9D8B030D-6E8A-4147-A177-3AD203B41FA5}">
                      <a16:colId xmlns:a16="http://schemas.microsoft.com/office/drawing/2014/main" val="97160653"/>
                    </a:ext>
                  </a:extLst>
                </a:gridCol>
                <a:gridCol w="1320169">
                  <a:extLst>
                    <a:ext uri="{9D8B030D-6E8A-4147-A177-3AD203B41FA5}">
                      <a16:colId xmlns:a16="http://schemas.microsoft.com/office/drawing/2014/main" val="3551906759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잠재원인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중요도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분석가능성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합계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선정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58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통증을 참음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18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✔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734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가족력 무시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18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✔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8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자연치유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6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7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어린연령환자의 치료 소홀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34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재활운동센터 미비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84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충분하지 않은 회복실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451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물리치료실 부족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589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부담 비용 증가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4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3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비싼 보험료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311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비싼 치료비용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4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442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lt"/>
                        </a:rPr>
                        <a:t>재수술에 대한 두려움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18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✔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662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+mn-lt"/>
                        </a:rPr>
                        <a:t>케어시스템</a:t>
                      </a:r>
                      <a:r>
                        <a:rPr lang="ko-KR" altLang="en-US" sz="1100" dirty="0">
                          <a:effectLst/>
                          <a:latin typeface="+mn-lt"/>
                        </a:rPr>
                        <a:t> 부족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18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✔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579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lt"/>
                        </a:rPr>
                        <a:t>복잡하고 바쁜 환경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3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4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lt"/>
                        </a:rPr>
                        <a:t>의사 실력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10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083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830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F19A6-3137-78E5-9B31-E4D1E9C4E465}"/>
              </a:ext>
            </a:extLst>
          </p:cNvPr>
          <p:cNvSpPr txBox="1"/>
          <p:nvPr/>
        </p:nvSpPr>
        <p:spPr>
          <a:xfrm>
            <a:off x="2541319" y="35945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환자 진단 데이터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3B8DB7C-E6B5-259B-4FE4-D0412C54A5C6}"/>
              </a:ext>
            </a:extLst>
          </p:cNvPr>
          <p:cNvGraphicFramePr>
            <a:graphicFrameLocks noGrp="1"/>
          </p:cNvGraphicFramePr>
          <p:nvPr/>
        </p:nvGraphicFramePr>
        <p:xfrm>
          <a:off x="1743635" y="857353"/>
          <a:ext cx="8704729" cy="5821680"/>
        </p:xfrm>
        <a:graphic>
          <a:graphicData uri="http://schemas.openxmlformats.org/drawingml/2006/table">
            <a:tbl>
              <a:tblPr/>
              <a:tblGrid>
                <a:gridCol w="1305250">
                  <a:extLst>
                    <a:ext uri="{9D8B030D-6E8A-4147-A177-3AD203B41FA5}">
                      <a16:colId xmlns:a16="http://schemas.microsoft.com/office/drawing/2014/main" val="2076443234"/>
                    </a:ext>
                  </a:extLst>
                </a:gridCol>
                <a:gridCol w="1792420">
                  <a:extLst>
                    <a:ext uri="{9D8B030D-6E8A-4147-A177-3AD203B41FA5}">
                      <a16:colId xmlns:a16="http://schemas.microsoft.com/office/drawing/2014/main" val="2520328907"/>
                    </a:ext>
                  </a:extLst>
                </a:gridCol>
                <a:gridCol w="680201">
                  <a:extLst>
                    <a:ext uri="{9D8B030D-6E8A-4147-A177-3AD203B41FA5}">
                      <a16:colId xmlns:a16="http://schemas.microsoft.com/office/drawing/2014/main" val="4150146374"/>
                    </a:ext>
                  </a:extLst>
                </a:gridCol>
                <a:gridCol w="716968">
                  <a:extLst>
                    <a:ext uri="{9D8B030D-6E8A-4147-A177-3AD203B41FA5}">
                      <a16:colId xmlns:a16="http://schemas.microsoft.com/office/drawing/2014/main" val="2506101461"/>
                    </a:ext>
                  </a:extLst>
                </a:gridCol>
                <a:gridCol w="716968">
                  <a:extLst>
                    <a:ext uri="{9D8B030D-6E8A-4147-A177-3AD203B41FA5}">
                      <a16:colId xmlns:a16="http://schemas.microsoft.com/office/drawing/2014/main" val="464182684"/>
                    </a:ext>
                  </a:extLst>
                </a:gridCol>
                <a:gridCol w="1746461">
                  <a:extLst>
                    <a:ext uri="{9D8B030D-6E8A-4147-A177-3AD203B41FA5}">
                      <a16:colId xmlns:a16="http://schemas.microsoft.com/office/drawing/2014/main" val="1200663552"/>
                    </a:ext>
                  </a:extLst>
                </a:gridCol>
                <a:gridCol w="1746461">
                  <a:extLst>
                    <a:ext uri="{9D8B030D-6E8A-4147-A177-3AD203B41FA5}">
                      <a16:colId xmlns:a16="http://schemas.microsoft.com/office/drawing/2014/main" val="3280101776"/>
                    </a:ext>
                  </a:extLst>
                </a:gridCol>
              </a:tblGrid>
              <a:tr h="31792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항목명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의미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유형</a:t>
                      </a:r>
                      <a:endParaRPr lang="ko-KR" altLang="en-US" sz="12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</a:t>
                      </a:r>
                      <a:endParaRPr lang="ko-KR" altLang="en-US" sz="12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확인결과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정제방안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96859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ODI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요통 기능 장애 평가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(0~70,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높을수록 심함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1432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평가 조사에 임하지 않음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조사에 임한 사람만 추출하여 개별 분석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90151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가족력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가족력 여부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일부 환자에 따라 가족력이 있는지 없는지 알 수 없음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결측치 개수가 많지 않으므로 제거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816077"/>
                  </a:ext>
                </a:extLst>
              </a:tr>
              <a:tr h="57803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직업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직업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범주형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415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질의에 응답하지 않거나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물어보지 않음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결측치 개수가 많기에 직업이 있는 사람과 없는 사람 구분하여 분석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39684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헤모글로빈수치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혈액 내 헤모글로빈 수치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(g/dl)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발생 원인 파악 안됨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결측치 수가 적으므로 제거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68889"/>
                  </a:ext>
                </a:extLst>
              </a:tr>
              <a:tr h="57803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통증기간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통증 기간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 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평가 조사에 임하지 않음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이상치의 개수가 많기에 따로 분석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 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결측치는 최빈값으로 대체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137992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우울증여부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우울증 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범주형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2’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라는 입력 오류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이상치 제거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970303"/>
                  </a:ext>
                </a:extLst>
              </a:tr>
              <a:tr h="28901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 Lymphocyte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림프구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Microns)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발생 원인 파악 안됨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939049"/>
                  </a:ext>
                </a:extLst>
              </a:tr>
              <a:tr h="28901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연령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연령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579107"/>
                  </a:ext>
                </a:extLst>
              </a:tr>
              <a:tr h="57803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입원기간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입원 기간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입원일자와 퇴원일자 비교 결과 값이 맞지 않은 값도 존재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분석에 의미 없는 컬럼으로 판단하여 컬럼자체 삭제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603048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체중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kg)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이상치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168cm, 136.1kg(1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확인 필요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168cm, 136.1kg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환자만 제거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4154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환자통증정도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환자의 주관적 통증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(1~10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점 환자 주관적 척도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387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717883"/>
                  </a:ext>
                </a:extLst>
              </a:tr>
              <a:tr h="28901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신장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신장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cm)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204cm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49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432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4D69D-09C8-A161-78FC-F45D933B43DB}"/>
              </a:ext>
            </a:extLst>
          </p:cNvPr>
          <p:cNvSpPr txBox="1"/>
          <p:nvPr/>
        </p:nvSpPr>
        <p:spPr>
          <a:xfrm>
            <a:off x="2541319" y="359452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환자 척추 이미지 데이터</a:t>
            </a:r>
            <a:endParaRPr lang="en-US" altLang="ko-KR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A711AA-DE89-9FCF-2578-917F6DE181CB}"/>
              </a:ext>
            </a:extLst>
          </p:cNvPr>
          <p:cNvGraphicFramePr>
            <a:graphicFrameLocks noGrp="1"/>
          </p:cNvGraphicFramePr>
          <p:nvPr/>
        </p:nvGraphicFramePr>
        <p:xfrm>
          <a:off x="1752824" y="856027"/>
          <a:ext cx="8691057" cy="4343400"/>
        </p:xfrm>
        <a:graphic>
          <a:graphicData uri="http://schemas.openxmlformats.org/drawingml/2006/table">
            <a:tbl>
              <a:tblPr/>
              <a:tblGrid>
                <a:gridCol w="1303200">
                  <a:extLst>
                    <a:ext uri="{9D8B030D-6E8A-4147-A177-3AD203B41FA5}">
                      <a16:colId xmlns:a16="http://schemas.microsoft.com/office/drawing/2014/main" val="3038519576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3398401111"/>
                    </a:ext>
                  </a:extLst>
                </a:gridCol>
                <a:gridCol w="679132">
                  <a:extLst>
                    <a:ext uri="{9D8B030D-6E8A-4147-A177-3AD203B41FA5}">
                      <a16:colId xmlns:a16="http://schemas.microsoft.com/office/drawing/2014/main" val="483553840"/>
                    </a:ext>
                  </a:extLst>
                </a:gridCol>
                <a:gridCol w="715842">
                  <a:extLst>
                    <a:ext uri="{9D8B030D-6E8A-4147-A177-3AD203B41FA5}">
                      <a16:colId xmlns:a16="http://schemas.microsoft.com/office/drawing/2014/main" val="118024175"/>
                    </a:ext>
                  </a:extLst>
                </a:gridCol>
                <a:gridCol w="715842">
                  <a:extLst>
                    <a:ext uri="{9D8B030D-6E8A-4147-A177-3AD203B41FA5}">
                      <a16:colId xmlns:a16="http://schemas.microsoft.com/office/drawing/2014/main" val="3062414672"/>
                    </a:ext>
                  </a:extLst>
                </a:gridCol>
                <a:gridCol w="1743718">
                  <a:extLst>
                    <a:ext uri="{9D8B030D-6E8A-4147-A177-3AD203B41FA5}">
                      <a16:colId xmlns:a16="http://schemas.microsoft.com/office/drawing/2014/main" val="2753466973"/>
                    </a:ext>
                  </a:extLst>
                </a:gridCol>
                <a:gridCol w="1743718">
                  <a:extLst>
                    <a:ext uri="{9D8B030D-6E8A-4147-A177-3AD203B41FA5}">
                      <a16:colId xmlns:a16="http://schemas.microsoft.com/office/drawing/2014/main" val="2239135771"/>
                    </a:ext>
                  </a:extLst>
                </a:gridCol>
              </a:tblGrid>
              <a:tr h="2764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항목명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의미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</a:t>
                      </a:r>
                      <a:endParaRPr lang="ko-KR" altLang="en-US" sz="12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확인결과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정제방안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228"/>
                  </a:ext>
                </a:extLst>
              </a:tr>
              <a:tr h="5026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지방축적도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디스크 단면 내 지방 축적도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(mm^3)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6000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 확인됨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6000,12000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 이상치 환자만 제거</a:t>
                      </a:r>
                      <a:endParaRPr lang="ko-KR" altLang="en-US" sz="10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 제거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42127"/>
                  </a:ext>
                </a:extLst>
              </a:tr>
              <a:tr h="5026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척추 휘어짐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종방향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각도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 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명의 값은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도로 기준치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도를 넘어감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명과 다른 환자들의 특성들을 비교한 결과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도를 잘못 입력 한 것으로 판단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494557"/>
                  </a:ext>
                </a:extLst>
              </a:tr>
              <a:tr h="377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PT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척추 휘어짐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횡방향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각도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랑 쌍으로 결측치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결측치는 제거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11059"/>
                  </a:ext>
                </a:extLst>
              </a:tr>
              <a:tr h="25133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Seg Angle(raw)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척추 각도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각도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디스크 데이터가 똑같음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제거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18139"/>
                  </a:ext>
                </a:extLst>
              </a:tr>
              <a:tr h="25133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골밀도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골밀도 수치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검색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896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X-ray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검사 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무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값이 있는 경우만 따로 추출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401424"/>
                  </a:ext>
                </a:extLst>
              </a:tr>
              <a:tr h="25133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디스크단면적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디스크 단면적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(mm^2)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 제거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6133"/>
                  </a:ext>
                </a:extLst>
              </a:tr>
              <a:tr h="3518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전방디스크높이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(mm)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전방 디스크 높이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84459"/>
                  </a:ext>
                </a:extLst>
              </a:tr>
              <a:tr h="3518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후방디스크높이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(mm)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후방 디스크 높이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101.0(3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-&gt; 10.1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로 변경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명은 제거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398979"/>
                  </a:ext>
                </a:extLst>
              </a:tr>
              <a:tr h="4649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MF + ES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척추 기립근 및 다열근 근육량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(mm^3)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5569.0(1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은 근육량이 많은 특수전문직 사람인 것으로 확인됨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661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35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EF8DE-B18B-372D-82BF-2C86E208AD0A}"/>
              </a:ext>
            </a:extLst>
          </p:cNvPr>
          <p:cNvSpPr txBox="1"/>
          <p:nvPr/>
        </p:nvSpPr>
        <p:spPr>
          <a:xfrm>
            <a:off x="2541319" y="359452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환자 수술 데이터</a:t>
            </a:r>
            <a:endParaRPr lang="en-US" altLang="ko-KR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D67E63-DC6B-6A1B-1F64-A14B778A9067}"/>
              </a:ext>
            </a:extLst>
          </p:cNvPr>
          <p:cNvGraphicFramePr>
            <a:graphicFrameLocks noGrp="1"/>
          </p:cNvGraphicFramePr>
          <p:nvPr/>
        </p:nvGraphicFramePr>
        <p:xfrm>
          <a:off x="1752824" y="874401"/>
          <a:ext cx="8717952" cy="2970919"/>
        </p:xfrm>
        <a:graphic>
          <a:graphicData uri="http://schemas.openxmlformats.org/drawingml/2006/table">
            <a:tbl>
              <a:tblPr/>
              <a:tblGrid>
                <a:gridCol w="1307233">
                  <a:extLst>
                    <a:ext uri="{9D8B030D-6E8A-4147-A177-3AD203B41FA5}">
                      <a16:colId xmlns:a16="http://schemas.microsoft.com/office/drawing/2014/main" val="2652178036"/>
                    </a:ext>
                  </a:extLst>
                </a:gridCol>
                <a:gridCol w="1795143">
                  <a:extLst>
                    <a:ext uri="{9D8B030D-6E8A-4147-A177-3AD203B41FA5}">
                      <a16:colId xmlns:a16="http://schemas.microsoft.com/office/drawing/2014/main" val="1006630419"/>
                    </a:ext>
                  </a:extLst>
                </a:gridCol>
                <a:gridCol w="681234">
                  <a:extLst>
                    <a:ext uri="{9D8B030D-6E8A-4147-A177-3AD203B41FA5}">
                      <a16:colId xmlns:a16="http://schemas.microsoft.com/office/drawing/2014/main" val="3832224959"/>
                    </a:ext>
                  </a:extLst>
                </a:gridCol>
                <a:gridCol w="718057">
                  <a:extLst>
                    <a:ext uri="{9D8B030D-6E8A-4147-A177-3AD203B41FA5}">
                      <a16:colId xmlns:a16="http://schemas.microsoft.com/office/drawing/2014/main" val="3783274786"/>
                    </a:ext>
                  </a:extLst>
                </a:gridCol>
                <a:gridCol w="718057">
                  <a:extLst>
                    <a:ext uri="{9D8B030D-6E8A-4147-A177-3AD203B41FA5}">
                      <a16:colId xmlns:a16="http://schemas.microsoft.com/office/drawing/2014/main" val="3417627272"/>
                    </a:ext>
                  </a:extLst>
                </a:gridCol>
                <a:gridCol w="1749114">
                  <a:extLst>
                    <a:ext uri="{9D8B030D-6E8A-4147-A177-3AD203B41FA5}">
                      <a16:colId xmlns:a16="http://schemas.microsoft.com/office/drawing/2014/main" val="613486088"/>
                    </a:ext>
                  </a:extLst>
                </a:gridCol>
                <a:gridCol w="1749114">
                  <a:extLst>
                    <a:ext uri="{9D8B030D-6E8A-4147-A177-3AD203B41FA5}">
                      <a16:colId xmlns:a16="http://schemas.microsoft.com/office/drawing/2014/main" val="1122198380"/>
                    </a:ext>
                  </a:extLst>
                </a:gridCol>
              </a:tblGrid>
              <a:tr h="32732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항목명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의미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</a:t>
                      </a:r>
                      <a:endParaRPr lang="ko-KR" altLang="en-US" sz="12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확인결과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정제방안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216979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수술기법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 방법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TELD / IELD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범주형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 제거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036272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수술시간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수술시간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 단위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84306"/>
                  </a:ext>
                </a:extLst>
              </a:tr>
              <a:tr h="34963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헤모글로빈수치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혈액 내 헤모글로빈 수치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(g/dl)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958311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통증기간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통증 기간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개월 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100603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신장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신장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cm)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78960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연령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연령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50845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체중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kg)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767566"/>
                  </a:ext>
                </a:extLst>
              </a:tr>
              <a:tr h="4463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환자통증정도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환자의 주관적 통증 정도</a:t>
                      </a:r>
                      <a:endParaRPr lang="ko-KR" altLang="en-US" sz="10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(1~10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주관적 척도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평가 조사에 임하지 않음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50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5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변수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CC658BB-35CC-C765-6C6C-7792D8CC0A48}"/>
              </a:ext>
            </a:extLst>
          </p:cNvPr>
          <p:cNvGraphicFramePr>
            <a:graphicFrameLocks noGrp="1"/>
          </p:cNvGraphicFramePr>
          <p:nvPr/>
        </p:nvGraphicFramePr>
        <p:xfrm>
          <a:off x="1748566" y="884448"/>
          <a:ext cx="8722210" cy="5364480"/>
        </p:xfrm>
        <a:graphic>
          <a:graphicData uri="http://schemas.openxmlformats.org/drawingml/2006/table">
            <a:tbl>
              <a:tblPr/>
              <a:tblGrid>
                <a:gridCol w="1317112">
                  <a:extLst>
                    <a:ext uri="{9D8B030D-6E8A-4147-A177-3AD203B41FA5}">
                      <a16:colId xmlns:a16="http://schemas.microsoft.com/office/drawing/2014/main" val="2352243355"/>
                    </a:ext>
                  </a:extLst>
                </a:gridCol>
                <a:gridCol w="2643981">
                  <a:extLst>
                    <a:ext uri="{9D8B030D-6E8A-4147-A177-3AD203B41FA5}">
                      <a16:colId xmlns:a16="http://schemas.microsoft.com/office/drawing/2014/main" val="110316248"/>
                    </a:ext>
                  </a:extLst>
                </a:gridCol>
                <a:gridCol w="624409">
                  <a:extLst>
                    <a:ext uri="{9D8B030D-6E8A-4147-A177-3AD203B41FA5}">
                      <a16:colId xmlns:a16="http://schemas.microsoft.com/office/drawing/2014/main" val="4112325440"/>
                    </a:ext>
                  </a:extLst>
                </a:gridCol>
                <a:gridCol w="1190279">
                  <a:extLst>
                    <a:ext uri="{9D8B030D-6E8A-4147-A177-3AD203B41FA5}">
                      <a16:colId xmlns:a16="http://schemas.microsoft.com/office/drawing/2014/main" val="2638271631"/>
                    </a:ext>
                  </a:extLst>
                </a:gridCol>
                <a:gridCol w="2946429">
                  <a:extLst>
                    <a:ext uri="{9D8B030D-6E8A-4147-A177-3AD203B41FA5}">
                      <a16:colId xmlns:a16="http://schemas.microsoft.com/office/drawing/2014/main" val="2058879102"/>
                    </a:ext>
                  </a:extLst>
                </a:gridCol>
              </a:tblGrid>
              <a:tr h="3133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700677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고유 번호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체중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kg)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551619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 Lymphocyte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림프구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Microns)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심혈관질환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심혈관질환 여부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151989"/>
                  </a:ext>
                </a:extLst>
              </a:tr>
              <a:tr h="4273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 of herniation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 탈출 위치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(1~6,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 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암발병여부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62513"/>
                  </a:ext>
                </a:extLst>
              </a:tr>
              <a:tr h="4273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ODI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요통 기능 장애 평가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(0~70,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값이 높을수록 기능장애가 심함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연령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연령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939041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가족력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우울증여부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878548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간질성폐질환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입원기간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입원 기간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82948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고혈압여부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입원 일자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73736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과거수술횟수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과거 수술 횟수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수술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종양진행여부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00197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당뇨여부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직업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직업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908714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말초동맥질환여부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퇴원일자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퇴원 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95637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빈혈여부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헤모글로빈수치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혈액 내 헤모글로빈 수치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(g/dl)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15396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성별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남성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2: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혈전합병증여부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049286"/>
                  </a:ext>
                </a:extLst>
              </a:tr>
              <a:tr h="4273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스테로이드치료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스테로이드치료 여부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환자통증정도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환자의 주관적 통증 정도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(1~10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점 환자 주관적 척도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750738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신부전여부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흡연여부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090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신장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신장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cm)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통증기간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통증 기간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 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9327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C68BDBC-9499-ADF6-6F4D-DAA462A5106C}"/>
              </a:ext>
            </a:extLst>
          </p:cNvPr>
          <p:cNvSpPr txBox="1"/>
          <p:nvPr/>
        </p:nvSpPr>
        <p:spPr>
          <a:xfrm>
            <a:off x="3652947" y="35945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환자 진단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10760-709D-CD7E-B31E-45EF93FF7312}"/>
              </a:ext>
            </a:extLst>
          </p:cNvPr>
          <p:cNvSpPr/>
          <p:nvPr/>
        </p:nvSpPr>
        <p:spPr>
          <a:xfrm>
            <a:off x="5720715" y="6206490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240C10-5B99-D0B3-56AC-48F6867FF4B1}"/>
              </a:ext>
            </a:extLst>
          </p:cNvPr>
          <p:cNvSpPr/>
          <p:nvPr/>
        </p:nvSpPr>
        <p:spPr>
          <a:xfrm>
            <a:off x="5720715" y="862965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72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변수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6C081-0B96-4B44-0224-2ACB346EEDBF}"/>
              </a:ext>
            </a:extLst>
          </p:cNvPr>
          <p:cNvSpPr txBox="1"/>
          <p:nvPr/>
        </p:nvSpPr>
        <p:spPr>
          <a:xfrm>
            <a:off x="3652947" y="359452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환자 척추 이미지 데이터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C92416-DC35-265D-27BF-D98F36ED7E60}"/>
              </a:ext>
            </a:extLst>
          </p:cNvPr>
          <p:cNvGraphicFramePr>
            <a:graphicFrameLocks noGrp="1"/>
          </p:cNvGraphicFramePr>
          <p:nvPr/>
        </p:nvGraphicFramePr>
        <p:xfrm>
          <a:off x="1753790" y="915190"/>
          <a:ext cx="8708022" cy="3230880"/>
        </p:xfrm>
        <a:graphic>
          <a:graphicData uri="http://schemas.openxmlformats.org/drawingml/2006/table">
            <a:tbl>
              <a:tblPr/>
              <a:tblGrid>
                <a:gridCol w="1314970">
                  <a:extLst>
                    <a:ext uri="{9D8B030D-6E8A-4147-A177-3AD203B41FA5}">
                      <a16:colId xmlns:a16="http://schemas.microsoft.com/office/drawing/2014/main" val="2312411075"/>
                    </a:ext>
                  </a:extLst>
                </a:gridCol>
                <a:gridCol w="2639680">
                  <a:extLst>
                    <a:ext uri="{9D8B030D-6E8A-4147-A177-3AD203B41FA5}">
                      <a16:colId xmlns:a16="http://schemas.microsoft.com/office/drawing/2014/main" val="2267108013"/>
                    </a:ext>
                  </a:extLst>
                </a:gridCol>
                <a:gridCol w="623393">
                  <a:extLst>
                    <a:ext uri="{9D8B030D-6E8A-4147-A177-3AD203B41FA5}">
                      <a16:colId xmlns:a16="http://schemas.microsoft.com/office/drawing/2014/main" val="2215882259"/>
                    </a:ext>
                  </a:extLst>
                </a:gridCol>
                <a:gridCol w="1188343">
                  <a:extLst>
                    <a:ext uri="{9D8B030D-6E8A-4147-A177-3AD203B41FA5}">
                      <a16:colId xmlns:a16="http://schemas.microsoft.com/office/drawing/2014/main" val="3932577833"/>
                    </a:ext>
                  </a:extLst>
                </a:gridCol>
                <a:gridCol w="2941636">
                  <a:extLst>
                    <a:ext uri="{9D8B030D-6E8A-4147-A177-3AD203B41FA5}">
                      <a16:colId xmlns:a16="http://schemas.microsoft.com/office/drawing/2014/main" val="3568725330"/>
                    </a:ext>
                  </a:extLst>
                </a:gridCol>
              </a:tblGrid>
              <a:tr h="2678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9">
                  <a:txBody>
                    <a:bodyPr/>
                    <a:lstStyle/>
                    <a:p>
                      <a:pPr fontAlgn="t"/>
                      <a:r>
                        <a:rPr lang="ko-KR" altLang="en-US" sz="12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787116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고유 번호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휘어짐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횡방향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42674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전방디스크높이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전방 디스크 높이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 Anagle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척추 각도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893759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후방디스크높이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후방 디스크 높이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Vaccum disc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진공디스크 여부부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 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903593"/>
                  </a:ext>
                </a:extLst>
              </a:tr>
              <a:tr h="3652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지방축적도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 단면 내 지방 축적도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(mm^3)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전방디스크높이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전방 디스크 높이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74491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Instability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불안정 여부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안정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불안정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디스크단면적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디스크 단면적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(mm^2)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923870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MF + ES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기립근 및 다열근 근육량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(mm^3)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디스크위치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 위치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721451"/>
                  </a:ext>
                </a:extLst>
              </a:tr>
              <a:tr h="48698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Modic Change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MRI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에서 척추체 내에서 보이는 골수 병변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요통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(LBP)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 관련이 있음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(0~3, 0 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골수 병변 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1-3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골수 병변 정도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척추이동척도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이동 척도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 / Middle / Extremely up / Extremely down / Down)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101335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휘어짐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종방향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척추전방위증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척추전방위증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25449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84E8E3C-68C1-F640-0A58-911440AE78FF}"/>
              </a:ext>
            </a:extLst>
          </p:cNvPr>
          <p:cNvSpPr/>
          <p:nvPr/>
        </p:nvSpPr>
        <p:spPr>
          <a:xfrm>
            <a:off x="5718175" y="4136545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3484E5-0FD8-3903-992C-02016A572413}"/>
              </a:ext>
            </a:extLst>
          </p:cNvPr>
          <p:cNvSpPr/>
          <p:nvPr/>
        </p:nvSpPr>
        <p:spPr>
          <a:xfrm>
            <a:off x="5718175" y="870973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03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변수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546B4-3A9C-E341-D400-4722D849DE75}"/>
              </a:ext>
            </a:extLst>
          </p:cNvPr>
          <p:cNvSpPr txBox="1"/>
          <p:nvPr/>
        </p:nvSpPr>
        <p:spPr>
          <a:xfrm>
            <a:off x="3652947" y="359452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환자 수술 데이터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3030C3-7AC3-231F-CE52-61332C81E1F4}"/>
              </a:ext>
            </a:extLst>
          </p:cNvPr>
          <p:cNvGraphicFramePr>
            <a:graphicFrameLocks noGrp="1"/>
          </p:cNvGraphicFramePr>
          <p:nvPr/>
        </p:nvGraphicFramePr>
        <p:xfrm>
          <a:off x="1748117" y="937604"/>
          <a:ext cx="8704728" cy="3840480"/>
        </p:xfrm>
        <a:graphic>
          <a:graphicData uri="http://schemas.openxmlformats.org/drawingml/2006/table">
            <a:tbl>
              <a:tblPr/>
              <a:tblGrid>
                <a:gridCol w="1314472">
                  <a:extLst>
                    <a:ext uri="{9D8B030D-6E8A-4147-A177-3AD203B41FA5}">
                      <a16:colId xmlns:a16="http://schemas.microsoft.com/office/drawing/2014/main" val="2199461180"/>
                    </a:ext>
                  </a:extLst>
                </a:gridCol>
                <a:gridCol w="2638682">
                  <a:extLst>
                    <a:ext uri="{9D8B030D-6E8A-4147-A177-3AD203B41FA5}">
                      <a16:colId xmlns:a16="http://schemas.microsoft.com/office/drawing/2014/main" val="1840562916"/>
                    </a:ext>
                  </a:extLst>
                </a:gridCol>
                <a:gridCol w="623157">
                  <a:extLst>
                    <a:ext uri="{9D8B030D-6E8A-4147-A177-3AD203B41FA5}">
                      <a16:colId xmlns:a16="http://schemas.microsoft.com/office/drawing/2014/main" val="3577471910"/>
                    </a:ext>
                  </a:extLst>
                </a:gridCol>
                <a:gridCol w="1187893">
                  <a:extLst>
                    <a:ext uri="{9D8B030D-6E8A-4147-A177-3AD203B41FA5}">
                      <a16:colId xmlns:a16="http://schemas.microsoft.com/office/drawing/2014/main" val="1772009568"/>
                    </a:ext>
                  </a:extLst>
                </a:gridCol>
                <a:gridCol w="2940524">
                  <a:extLst>
                    <a:ext uri="{9D8B030D-6E8A-4147-A177-3AD203B41FA5}">
                      <a16:colId xmlns:a16="http://schemas.microsoft.com/office/drawing/2014/main" val="4041629739"/>
                    </a:ext>
                  </a:extLst>
                </a:gridCol>
              </a:tblGrid>
              <a:tr h="2992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4040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고유 번호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연령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연령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848471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수술기법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 방법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TELD / IELD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입원일자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567047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수술시간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 시간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분 단위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퇴원일자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퇴원 일자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25353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수술실패여부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헤모글로빈수치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혈액 내 헤모글로빈 수치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(g/dl)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340466"/>
                  </a:ext>
                </a:extLst>
              </a:tr>
              <a:tr h="40812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수술일자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수술 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환자통증정도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환자의 주관적 통증 정도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(1~10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점 환자 주관적 척도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238780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재발여부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통증기간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통증 기간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 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22199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신장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신장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cm)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혈액형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혈액형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93924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체중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kg)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580248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BMI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신장의 제곱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altLang="ko-KR" sz="1000" b="0" i="0" u="none" strike="noStrike">
                          <a:solidFill>
                            <a:srgbClr val="040C28"/>
                          </a:solidFill>
                          <a:effectLst/>
                          <a:latin typeface="+mn-lt"/>
                        </a:rPr>
                        <a:t>kg/㎡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900224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BMI_cat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BMI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가 </a:t>
                      </a: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18.5 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이하면 </a:t>
                      </a:r>
                      <a:r>
                        <a:rPr lang="ko-KR" altLang="en-US" sz="1000" b="0" i="0" u="none" strike="noStrike" dirty="0" err="1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저체중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 ／ </a:t>
                      </a: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18.5 ~ 22.9 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사이면 정상 ／ </a:t>
                      </a: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23.0 ~ 24.9 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사이면 과체중 ／ </a:t>
                      </a: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25.0 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이상부터는 비만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4054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F8FCC66-51E3-2FD9-E09E-6D07F8104813}"/>
              </a:ext>
            </a:extLst>
          </p:cNvPr>
          <p:cNvSpPr/>
          <p:nvPr/>
        </p:nvSpPr>
        <p:spPr>
          <a:xfrm>
            <a:off x="5713095" y="4709504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07798C-75D1-863B-DE54-0A492790EB43}"/>
              </a:ext>
            </a:extLst>
          </p:cNvPr>
          <p:cNvSpPr/>
          <p:nvPr/>
        </p:nvSpPr>
        <p:spPr>
          <a:xfrm>
            <a:off x="5713095" y="935297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214515-990E-9ADD-FEAD-31DFC2E22968}"/>
              </a:ext>
            </a:extLst>
          </p:cNvPr>
          <p:cNvSpPr/>
          <p:nvPr/>
        </p:nvSpPr>
        <p:spPr>
          <a:xfrm>
            <a:off x="6313170" y="3568065"/>
            <a:ext cx="4339589" cy="1248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7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25C2449-019E-5241-07C4-7BB73790FE33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11111830" y="4148226"/>
            <a:ext cx="0" cy="754575"/>
          </a:xfrm>
          <a:prstGeom prst="line">
            <a:avLst/>
          </a:prstGeom>
          <a:ln w="76200">
            <a:solidFill>
              <a:srgbClr val="9B99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187EAF2-F464-43BE-99C5-3A5AB870ACEB}"/>
              </a:ext>
            </a:extLst>
          </p:cNvPr>
          <p:cNvSpPr/>
          <p:nvPr/>
        </p:nvSpPr>
        <p:spPr>
          <a:xfrm>
            <a:off x="10510086" y="4232773"/>
            <a:ext cx="1203487" cy="452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입원</a:t>
            </a:r>
            <a:endParaRPr lang="ko-KR" altLang="en-US" sz="16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930E698-4871-4A8D-83E5-B038AA4FADDB}"/>
              </a:ext>
            </a:extLst>
          </p:cNvPr>
          <p:cNvGrpSpPr/>
          <p:nvPr/>
        </p:nvGrpSpPr>
        <p:grpSpPr>
          <a:xfrm>
            <a:off x="4591182" y="1476484"/>
            <a:ext cx="1345931" cy="1331785"/>
            <a:chOff x="1062825" y="1445320"/>
            <a:chExt cx="1926822" cy="19101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625FFB-A040-4534-8B3F-C39830C5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7662" y1="81223" x2="37662" y2="81223"/>
                          <a14:foregroundMark x1="42857" y1="79039" x2="42857" y2="79039"/>
                          <a14:foregroundMark x1="27706" y1="74236" x2="32035" y2="74236"/>
                          <a14:foregroundMark x1="46320" y1="82096" x2="48052" y2="81659"/>
                          <a14:foregroundMark x1="50216" y1="79913" x2="50216" y2="79913"/>
                          <a14:foregroundMark x1="51082" y1="83406" x2="51082" y2="83406"/>
                          <a14:foregroundMark x1="36797" y1="86026" x2="36797" y2="8602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2825" y="1445320"/>
              <a:ext cx="1926822" cy="1910139"/>
            </a:xfrm>
            <a:prstGeom prst="rect">
              <a:avLst/>
            </a:prstGeom>
          </p:spPr>
        </p:pic>
        <p:sp>
          <p:nvSpPr>
            <p:cNvPr id="20" name="원형: 비어 있음 19">
              <a:extLst>
                <a:ext uri="{FF2B5EF4-FFF2-40B4-BE49-F238E27FC236}">
                  <a16:creationId xmlns:a16="http://schemas.microsoft.com/office/drawing/2014/main" id="{1647A087-59D6-4E20-AA37-16AC4D8C5F6D}"/>
                </a:ext>
              </a:extLst>
            </p:cNvPr>
            <p:cNvSpPr/>
            <p:nvPr/>
          </p:nvSpPr>
          <p:spPr>
            <a:xfrm>
              <a:off x="1136073" y="1531843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44F74BD-FA6A-4E7B-8A06-BAF14D586A25}"/>
              </a:ext>
            </a:extLst>
          </p:cNvPr>
          <p:cNvGrpSpPr/>
          <p:nvPr/>
        </p:nvGrpSpPr>
        <p:grpSpPr>
          <a:xfrm>
            <a:off x="8912723" y="1509509"/>
            <a:ext cx="1205441" cy="1269200"/>
            <a:chOff x="6623080" y="1545873"/>
            <a:chExt cx="1800000" cy="1800000"/>
          </a:xfrm>
        </p:grpSpPr>
        <p:pic>
          <p:nvPicPr>
            <p:cNvPr id="3085" name="Picture 13">
              <a:extLst>
                <a:ext uri="{FF2B5EF4-FFF2-40B4-BE49-F238E27FC236}">
                  <a16:creationId xmlns:a16="http://schemas.microsoft.com/office/drawing/2014/main" id="{1EAB0BCB-C9BC-47A3-998A-5ED9AA8EB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637" y="1770043"/>
              <a:ext cx="1320800" cy="132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원형: 비어 있음 42">
              <a:extLst>
                <a:ext uri="{FF2B5EF4-FFF2-40B4-BE49-F238E27FC236}">
                  <a16:creationId xmlns:a16="http://schemas.microsoft.com/office/drawing/2014/main" id="{3CE3D51F-DA72-4F25-A30E-FFEECF23EF34}"/>
                </a:ext>
              </a:extLst>
            </p:cNvPr>
            <p:cNvSpPr/>
            <p:nvPr/>
          </p:nvSpPr>
          <p:spPr>
            <a:xfrm>
              <a:off x="6623080" y="1545873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53B706A-1DD4-49D6-9492-2FD91366D96A}"/>
              </a:ext>
            </a:extLst>
          </p:cNvPr>
          <p:cNvGrpSpPr/>
          <p:nvPr/>
        </p:nvGrpSpPr>
        <p:grpSpPr>
          <a:xfrm>
            <a:off x="8947614" y="4257815"/>
            <a:ext cx="1203487" cy="1257573"/>
            <a:chOff x="9540448" y="2797224"/>
            <a:chExt cx="1800000" cy="1800000"/>
          </a:xfrm>
        </p:grpSpPr>
        <p:pic>
          <p:nvPicPr>
            <p:cNvPr id="3087" name="Picture 15">
              <a:extLst>
                <a:ext uri="{FF2B5EF4-FFF2-40B4-BE49-F238E27FC236}">
                  <a16:creationId xmlns:a16="http://schemas.microsoft.com/office/drawing/2014/main" id="{10F42ACE-9E3A-49D2-B505-19237C228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090" y="3036582"/>
              <a:ext cx="1176716" cy="132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원형: 비어 있음 45">
              <a:extLst>
                <a:ext uri="{FF2B5EF4-FFF2-40B4-BE49-F238E27FC236}">
                  <a16:creationId xmlns:a16="http://schemas.microsoft.com/office/drawing/2014/main" id="{B1527BCB-AA04-4631-BB17-C8DF5A374AF0}"/>
                </a:ext>
              </a:extLst>
            </p:cNvPr>
            <p:cNvSpPr/>
            <p:nvPr/>
          </p:nvSpPr>
          <p:spPr>
            <a:xfrm>
              <a:off x="9540448" y="2797224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E0D00C-FA30-491C-ADC6-BB0BE49920D7}"/>
              </a:ext>
            </a:extLst>
          </p:cNvPr>
          <p:cNvGrpSpPr/>
          <p:nvPr/>
        </p:nvGrpSpPr>
        <p:grpSpPr>
          <a:xfrm>
            <a:off x="10510086" y="2879022"/>
            <a:ext cx="1203487" cy="1269204"/>
            <a:chOff x="6797964" y="4500067"/>
            <a:chExt cx="1800000" cy="1800000"/>
          </a:xfrm>
        </p:grpSpPr>
        <p:pic>
          <p:nvPicPr>
            <p:cNvPr id="3089" name="Picture 17">
              <a:extLst>
                <a:ext uri="{FF2B5EF4-FFF2-40B4-BE49-F238E27FC236}">
                  <a16:creationId xmlns:a16="http://schemas.microsoft.com/office/drawing/2014/main" id="{E9A96EA8-6044-424F-A2EE-0CD90DD85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817" y="4795981"/>
              <a:ext cx="1200727" cy="120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원형: 비어 있음 48">
              <a:extLst>
                <a:ext uri="{FF2B5EF4-FFF2-40B4-BE49-F238E27FC236}">
                  <a16:creationId xmlns:a16="http://schemas.microsoft.com/office/drawing/2014/main" id="{98DF5683-E091-4A27-91A0-DD9AE090E016}"/>
                </a:ext>
              </a:extLst>
            </p:cNvPr>
            <p:cNvSpPr/>
            <p:nvPr/>
          </p:nvSpPr>
          <p:spPr>
            <a:xfrm>
              <a:off x="6797964" y="4500067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7EE01EA-3BA0-4104-BEF4-CFD0DD7D4779}"/>
              </a:ext>
            </a:extLst>
          </p:cNvPr>
          <p:cNvGrpSpPr/>
          <p:nvPr/>
        </p:nvGrpSpPr>
        <p:grpSpPr>
          <a:xfrm>
            <a:off x="6844451" y="1489273"/>
            <a:ext cx="1205441" cy="1289436"/>
            <a:chOff x="3413746" y="1545873"/>
            <a:chExt cx="1800000" cy="1800000"/>
          </a:xfrm>
        </p:grpSpPr>
        <p:sp>
          <p:nvSpPr>
            <p:cNvPr id="40" name="원형: 비어 있음 39">
              <a:extLst>
                <a:ext uri="{FF2B5EF4-FFF2-40B4-BE49-F238E27FC236}">
                  <a16:creationId xmlns:a16="http://schemas.microsoft.com/office/drawing/2014/main" id="{CC3834C1-B271-4E17-8A8E-BB4D0EECA483}"/>
                </a:ext>
              </a:extLst>
            </p:cNvPr>
            <p:cNvSpPr/>
            <p:nvPr/>
          </p:nvSpPr>
          <p:spPr>
            <a:xfrm>
              <a:off x="3413746" y="1545873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83" name="Picture 11">
              <a:extLst>
                <a:ext uri="{FF2B5EF4-FFF2-40B4-BE49-F238E27FC236}">
                  <a16:creationId xmlns:a16="http://schemas.microsoft.com/office/drawing/2014/main" id="{275F76D7-7F34-4347-813C-2E4962E18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3891" y="1626425"/>
              <a:ext cx="1622291" cy="162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9C29140-D51F-4BFE-8963-38FE4110A948}"/>
              </a:ext>
            </a:extLst>
          </p:cNvPr>
          <p:cNvGrpSpPr/>
          <p:nvPr/>
        </p:nvGrpSpPr>
        <p:grpSpPr>
          <a:xfrm>
            <a:off x="4650446" y="4274016"/>
            <a:ext cx="1257343" cy="1257571"/>
            <a:chOff x="761407" y="4412127"/>
            <a:chExt cx="1800000" cy="1800000"/>
          </a:xfrm>
        </p:grpSpPr>
        <p:sp>
          <p:nvSpPr>
            <p:cNvPr id="52" name="원형: 비어 있음 51">
              <a:extLst>
                <a:ext uri="{FF2B5EF4-FFF2-40B4-BE49-F238E27FC236}">
                  <a16:creationId xmlns:a16="http://schemas.microsoft.com/office/drawing/2014/main" id="{D940E108-AE5A-44DD-A882-B2CBC8AFCD76}"/>
                </a:ext>
              </a:extLst>
            </p:cNvPr>
            <p:cNvSpPr/>
            <p:nvPr/>
          </p:nvSpPr>
          <p:spPr>
            <a:xfrm>
              <a:off x="761407" y="4412127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91" name="Picture 19">
              <a:extLst>
                <a:ext uri="{FF2B5EF4-FFF2-40B4-BE49-F238E27FC236}">
                  <a16:creationId xmlns:a16="http://schemas.microsoft.com/office/drawing/2014/main" id="{082EFCDB-A201-4D7F-A62C-56264DA08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927" y="4597224"/>
              <a:ext cx="1324960" cy="135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6CAECD8-E0A1-4768-A730-7F92E99AB07D}"/>
              </a:ext>
            </a:extLst>
          </p:cNvPr>
          <p:cNvSpPr/>
          <p:nvPr/>
        </p:nvSpPr>
        <p:spPr>
          <a:xfrm>
            <a:off x="4349394" y="2877736"/>
            <a:ext cx="1985627" cy="445964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척추관련 환자 발생</a:t>
            </a:r>
            <a:endParaRPr lang="ko-KR" altLang="en-US" sz="16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B3A5FC1-34F3-4FB9-8D9F-BE78EF590846}"/>
              </a:ext>
            </a:extLst>
          </p:cNvPr>
          <p:cNvSpPr/>
          <p:nvPr/>
        </p:nvSpPr>
        <p:spPr>
          <a:xfrm>
            <a:off x="6559959" y="2878095"/>
            <a:ext cx="1926822" cy="445964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진료</a:t>
            </a:r>
            <a:r>
              <a:rPr lang="en-US" altLang="ko-KR" sz="1600" b="1" dirty="0">
                <a:solidFill>
                  <a:srgbClr val="009668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600" b="1" dirty="0">
                <a:solidFill>
                  <a:srgbClr val="009668"/>
                </a:solidFill>
                <a:latin typeface="Open Sans" panose="020B0606030504020204" pitchFamily="34" charset="0"/>
              </a:rPr>
              <a:t>및 수술 상담</a:t>
            </a:r>
            <a:endParaRPr lang="ko-KR" altLang="en-US" sz="1600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5649D63-CD35-442E-8651-CA14AC94F4C2}"/>
              </a:ext>
            </a:extLst>
          </p:cNvPr>
          <p:cNvSpPr/>
          <p:nvPr/>
        </p:nvSpPr>
        <p:spPr>
          <a:xfrm>
            <a:off x="8977648" y="5598183"/>
            <a:ext cx="1203487" cy="452085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재활치료</a:t>
            </a:r>
            <a:endParaRPr lang="ko-KR" altLang="en-US" sz="16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597175B-B1B2-439E-A4CF-BF3FE901C867}"/>
              </a:ext>
            </a:extLst>
          </p:cNvPr>
          <p:cNvSpPr/>
          <p:nvPr/>
        </p:nvSpPr>
        <p:spPr>
          <a:xfrm>
            <a:off x="4696203" y="5583331"/>
            <a:ext cx="1203487" cy="452084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일상 복귀</a:t>
            </a:r>
            <a:endParaRPr lang="ko-KR" altLang="en-US" sz="16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6081916-33DE-465C-A5EC-7A234B1E039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37113" y="2142377"/>
            <a:ext cx="907338" cy="7596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5680040-AFA9-497A-8458-8D572FF79AD4}"/>
              </a:ext>
            </a:extLst>
          </p:cNvPr>
          <p:cNvCxnSpPr>
            <a:cxnSpLocks/>
          </p:cNvCxnSpPr>
          <p:nvPr/>
        </p:nvCxnSpPr>
        <p:spPr>
          <a:xfrm flipV="1">
            <a:off x="8123068" y="2108597"/>
            <a:ext cx="789655" cy="4790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B44EDD-7E17-4D19-A408-6D2637E56EE8}"/>
              </a:ext>
            </a:extLst>
          </p:cNvPr>
          <p:cNvCxnSpPr>
            <a:cxnSpLocks/>
            <a:stCxn id="46" idx="2"/>
            <a:endCxn id="52" idx="6"/>
          </p:cNvCxnSpPr>
          <p:nvPr/>
        </p:nvCxnSpPr>
        <p:spPr>
          <a:xfrm flipH="1">
            <a:off x="5907789" y="4886602"/>
            <a:ext cx="3039825" cy="16200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3F83449-713E-4B43-AD5B-A575B3E70E43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1111829" y="2142376"/>
            <a:ext cx="1" cy="736646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F3A30E6-DAA6-437F-9B3E-2EF2A7AC85FB}"/>
              </a:ext>
            </a:extLst>
          </p:cNvPr>
          <p:cNvSpPr/>
          <p:nvPr/>
        </p:nvSpPr>
        <p:spPr>
          <a:xfrm>
            <a:off x="8975726" y="2847312"/>
            <a:ext cx="1203487" cy="452085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수술</a:t>
            </a:r>
            <a:endParaRPr lang="ko-KR" altLang="en-US" sz="16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F14C02C-02FA-4684-BC7A-78E2B4E2EBB3}"/>
              </a:ext>
            </a:extLst>
          </p:cNvPr>
          <p:cNvSpPr/>
          <p:nvPr/>
        </p:nvSpPr>
        <p:spPr>
          <a:xfrm>
            <a:off x="6904820" y="4668659"/>
            <a:ext cx="1203487" cy="452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퇴원</a:t>
            </a:r>
            <a:endParaRPr lang="ko-KR" altLang="en-US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A85AF0-3EBF-33E9-A6C6-A73176FA2BA4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BF38A2B-11FD-EEED-BFFE-7F6BCD1E841D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B834D-F0B8-80A3-0467-1BD3C232A933}"/>
                </a:ext>
              </a:extLst>
            </p:cNvPr>
            <p:cNvSpPr txBox="1"/>
            <p:nvPr/>
          </p:nvSpPr>
          <p:spPr>
            <a:xfrm>
              <a:off x="434652" y="20787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병원 개요</a:t>
              </a:r>
            </a:p>
          </p:txBody>
        </p:sp>
      </p:grpSp>
      <p:graphicFrame>
        <p:nvGraphicFramePr>
          <p:cNvPr id="65" name="표 65">
            <a:extLst>
              <a:ext uri="{FF2B5EF4-FFF2-40B4-BE49-F238E27FC236}">
                <a16:creationId xmlns:a16="http://schemas.microsoft.com/office/drawing/2014/main" id="{9CA58454-3773-FCA7-5DA0-D04D7F79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07562"/>
              </p:ext>
            </p:extLst>
          </p:nvPr>
        </p:nvGraphicFramePr>
        <p:xfrm>
          <a:off x="614631" y="1664728"/>
          <a:ext cx="3256394" cy="435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120">
                  <a:extLst>
                    <a:ext uri="{9D8B030D-6E8A-4147-A177-3AD203B41FA5}">
                      <a16:colId xmlns:a16="http://schemas.microsoft.com/office/drawing/2014/main" val="3502987884"/>
                    </a:ext>
                  </a:extLst>
                </a:gridCol>
                <a:gridCol w="2157274">
                  <a:extLst>
                    <a:ext uri="{9D8B030D-6E8A-4147-A177-3AD203B41FA5}">
                      <a16:colId xmlns:a16="http://schemas.microsoft.com/office/drawing/2014/main" val="1117840827"/>
                    </a:ext>
                  </a:extLst>
                </a:gridCol>
              </a:tblGrid>
              <a:tr h="4209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척추 관절에 좋은 강철 병원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척추 관절엔 좋은 아침 병원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46492"/>
                  </a:ext>
                </a:extLst>
              </a:tr>
              <a:tr h="30389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치료 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센터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척추 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597237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관절 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56600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재활 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73944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내과 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7361"/>
                  </a:ext>
                </a:extLst>
              </a:tr>
              <a:tr h="30389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의료진 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전공 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정형외과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723448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신경외과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63801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영상의학과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689365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마취통증의학과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68408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내과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6983"/>
                  </a:ext>
                </a:extLst>
              </a:tr>
              <a:tr h="636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방문 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환자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연간 </a:t>
                      </a:r>
                      <a:r>
                        <a:rPr lang="en-US" altLang="ko-KR" sz="1800" dirty="0"/>
                        <a:t>16,740</a:t>
                      </a:r>
                      <a:r>
                        <a:rPr lang="ko-KR" altLang="en-US" sz="1800" dirty="0"/>
                        <a:t>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5013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4ED36F1-94C8-CF0F-0535-EF98620ABA1C}"/>
              </a:ext>
            </a:extLst>
          </p:cNvPr>
          <p:cNvCxnSpPr>
            <a:cxnSpLocks/>
            <a:stCxn id="43" idx="6"/>
          </p:cNvCxnSpPr>
          <p:nvPr/>
        </p:nvCxnSpPr>
        <p:spPr>
          <a:xfrm flipV="1">
            <a:off x="10118164" y="2139950"/>
            <a:ext cx="1030849" cy="4159"/>
          </a:xfrm>
          <a:prstGeom prst="line">
            <a:avLst/>
          </a:prstGeom>
          <a:ln w="76200">
            <a:solidFill>
              <a:srgbClr val="9B99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CF6F2F2-9A41-6880-2148-20DEC37E2CC9}"/>
              </a:ext>
            </a:extLst>
          </p:cNvPr>
          <p:cNvCxnSpPr>
            <a:cxnSpLocks/>
            <a:endCxn id="46" idx="6"/>
          </p:cNvCxnSpPr>
          <p:nvPr/>
        </p:nvCxnSpPr>
        <p:spPr>
          <a:xfrm flipH="1">
            <a:off x="10151101" y="4886602"/>
            <a:ext cx="997031" cy="0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03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E73356-090C-455C-8BA7-C00068C694A4}"/>
              </a:ext>
            </a:extLst>
          </p:cNvPr>
          <p:cNvSpPr txBox="1"/>
          <p:nvPr/>
        </p:nvSpPr>
        <p:spPr>
          <a:xfrm>
            <a:off x="434652" y="747635"/>
            <a:ext cx="1113905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매년 척추 관련 환자가 늘어나고 있지만</a:t>
            </a:r>
            <a:r>
              <a:rPr lang="en-US" altLang="ko-KR" sz="1800" b="1" i="0" u="none" strike="noStrike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본 병원은 코로나로 인한 재방문율 감소와 함께 수익성 또한 하락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EFF39C-2D8F-6721-142C-81875E323C75}"/>
              </a:ext>
            </a:extLst>
          </p:cNvPr>
          <p:cNvGrpSpPr/>
          <p:nvPr/>
        </p:nvGrpSpPr>
        <p:grpSpPr>
          <a:xfrm>
            <a:off x="160353" y="1526189"/>
            <a:ext cx="11868749" cy="4310435"/>
            <a:chOff x="160353" y="1785785"/>
            <a:chExt cx="11868749" cy="431043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1F75B42-CD98-4A10-8B49-2D0F8DE02382}"/>
                </a:ext>
              </a:extLst>
            </p:cNvPr>
            <p:cNvGrpSpPr/>
            <p:nvPr/>
          </p:nvGrpSpPr>
          <p:grpSpPr>
            <a:xfrm>
              <a:off x="335891" y="2708567"/>
              <a:ext cx="3441781" cy="2637370"/>
              <a:chOff x="335891" y="3232215"/>
              <a:chExt cx="5095091" cy="2843392"/>
            </a:xfrm>
          </p:grpSpPr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A4085E36-707E-4323-AFFD-A48524C575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891" y="4678936"/>
                <a:ext cx="589997" cy="1396671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" name="Freeform 40">
                <a:extLst>
                  <a:ext uri="{FF2B5EF4-FFF2-40B4-BE49-F238E27FC236}">
                    <a16:creationId xmlns:a16="http://schemas.microsoft.com/office/drawing/2014/main" id="{3796A60A-EAB9-418B-B0C2-B1C264AC2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9443" y="4322618"/>
                <a:ext cx="740517" cy="1752989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Freeform 40">
                <a:extLst>
                  <a:ext uri="{FF2B5EF4-FFF2-40B4-BE49-F238E27FC236}">
                    <a16:creationId xmlns:a16="http://schemas.microsoft.com/office/drawing/2014/main" id="{FAA0371C-A165-41B8-B279-3BC3A99AF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53515" y="4132054"/>
                <a:ext cx="821018" cy="1943553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8" name="Freeform 40">
                <a:extLst>
                  <a:ext uri="{FF2B5EF4-FFF2-40B4-BE49-F238E27FC236}">
                    <a16:creationId xmlns:a16="http://schemas.microsoft.com/office/drawing/2014/main" id="{F412EA5E-B06B-46A5-883C-ABED97C80F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8087" y="3783628"/>
                <a:ext cx="968203" cy="2291979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id="{CD681545-3038-4212-8596-FE37AF62B5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9844" y="3232215"/>
                <a:ext cx="1201138" cy="2843392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D940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A64300-0F72-421B-935E-FADFFB2594BF}"/>
                </a:ext>
              </a:extLst>
            </p:cNvPr>
            <p:cNvSpPr txBox="1"/>
            <p:nvPr/>
          </p:nvSpPr>
          <p:spPr>
            <a:xfrm>
              <a:off x="1152078" y="1900818"/>
              <a:ext cx="19880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국내 척추질환 환자 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57C71-01C3-4296-9D4D-D6C185E460BF}"/>
                </a:ext>
              </a:extLst>
            </p:cNvPr>
            <p:cNvSpPr txBox="1"/>
            <p:nvPr/>
          </p:nvSpPr>
          <p:spPr>
            <a:xfrm>
              <a:off x="8252072" y="1791211"/>
              <a:ext cx="3167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환자수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매출현황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코로나</a:t>
              </a:r>
              <a:r>
                <a:rPr lang="en-US" altLang="ko-KR" sz="1400" b="1" dirty="0"/>
                <a:t>19 </a:t>
              </a:r>
              <a:r>
                <a:rPr lang="ko-KR" altLang="en-US" sz="1400" b="1" dirty="0"/>
                <a:t>이전과 비교해서 </a:t>
              </a:r>
              <a:r>
                <a:rPr lang="ko-KR" altLang="en-US" sz="1400" b="1" dirty="0" err="1"/>
                <a:t>어떠한가</a:t>
              </a:r>
              <a:r>
                <a:rPr lang="en-US" altLang="ko-KR" sz="1400" b="1" dirty="0"/>
                <a:t>?</a:t>
              </a:r>
              <a:endParaRPr lang="ko-KR" altLang="en-US" sz="1400" b="1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1F908B6-ABBC-423D-BFE0-0F119869AE1C}"/>
                </a:ext>
              </a:extLst>
            </p:cNvPr>
            <p:cNvCxnSpPr/>
            <p:nvPr/>
          </p:nvCxnSpPr>
          <p:spPr>
            <a:xfrm>
              <a:off x="205142" y="5345937"/>
              <a:ext cx="357253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070B1-86A8-4FFC-8C7B-9D556BA11396}"/>
                </a:ext>
              </a:extLst>
            </p:cNvPr>
            <p:cNvSpPr txBox="1"/>
            <p:nvPr/>
          </p:nvSpPr>
          <p:spPr>
            <a:xfrm>
              <a:off x="214054" y="5339125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2015</a:t>
              </a:r>
              <a:endParaRPr lang="ko-KR" alt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A16B5B-993F-4641-874A-5F0F03D7A049}"/>
                </a:ext>
              </a:extLst>
            </p:cNvPr>
            <p:cNvSpPr txBox="1"/>
            <p:nvPr/>
          </p:nvSpPr>
          <p:spPr>
            <a:xfrm>
              <a:off x="790869" y="5339125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2016</a:t>
              </a:r>
              <a:endParaRPr lang="ko-KR" alt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34718E-2660-4E0F-9452-70E062192D86}"/>
                </a:ext>
              </a:extLst>
            </p:cNvPr>
            <p:cNvSpPr txBox="1"/>
            <p:nvPr/>
          </p:nvSpPr>
          <p:spPr>
            <a:xfrm>
              <a:off x="1455866" y="5334561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2017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044718-CE29-45EB-8C85-D3A85B3C9002}"/>
                </a:ext>
              </a:extLst>
            </p:cNvPr>
            <p:cNvSpPr txBox="1"/>
            <p:nvPr/>
          </p:nvSpPr>
          <p:spPr>
            <a:xfrm>
              <a:off x="2189306" y="5334561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2018</a:t>
              </a:r>
              <a:endParaRPr lang="ko-KR" alt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729ED4-EADE-4DF9-B0DC-AD78EBED2857}"/>
                </a:ext>
              </a:extLst>
            </p:cNvPr>
            <p:cNvSpPr txBox="1"/>
            <p:nvPr/>
          </p:nvSpPr>
          <p:spPr>
            <a:xfrm>
              <a:off x="3012148" y="5345937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2019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C14D7F3-6712-4388-9799-C14FE2278CD6}"/>
                </a:ext>
              </a:extLst>
            </p:cNvPr>
            <p:cNvSpPr txBox="1"/>
            <p:nvPr/>
          </p:nvSpPr>
          <p:spPr>
            <a:xfrm>
              <a:off x="160353" y="3767777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808</a:t>
              </a:r>
              <a:r>
                <a:rPr lang="ko-KR" altLang="en-US" sz="1200" dirty="0"/>
                <a:t>만명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C47A10-89DC-4182-843A-8D8A47C41140}"/>
                </a:ext>
              </a:extLst>
            </p:cNvPr>
            <p:cNvSpPr txBox="1"/>
            <p:nvPr/>
          </p:nvSpPr>
          <p:spPr>
            <a:xfrm>
              <a:off x="748842" y="3466871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839</a:t>
              </a:r>
              <a:r>
                <a:rPr lang="ko-KR" altLang="en-US" sz="1200" dirty="0"/>
                <a:t>만명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C602B9-33EF-41F7-A8B8-64D840650212}"/>
                </a:ext>
              </a:extLst>
            </p:cNvPr>
            <p:cNvSpPr txBox="1"/>
            <p:nvPr/>
          </p:nvSpPr>
          <p:spPr>
            <a:xfrm>
              <a:off x="1409865" y="323650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863</a:t>
              </a:r>
              <a:r>
                <a:rPr lang="ko-KR" altLang="en-US" sz="1200" dirty="0"/>
                <a:t>만명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6841E2-049A-4BDA-BB5E-287EBF9B7633}"/>
                </a:ext>
              </a:extLst>
            </p:cNvPr>
            <p:cNvSpPr txBox="1"/>
            <p:nvPr/>
          </p:nvSpPr>
          <p:spPr>
            <a:xfrm>
              <a:off x="2134870" y="295950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887</a:t>
              </a:r>
              <a:r>
                <a:rPr lang="ko-KR" altLang="en-US" sz="1200" dirty="0"/>
                <a:t>만명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F73ECE-3404-4157-98DE-AF45A19A4F89}"/>
                </a:ext>
              </a:extLst>
            </p:cNvPr>
            <p:cNvSpPr txBox="1"/>
            <p:nvPr/>
          </p:nvSpPr>
          <p:spPr>
            <a:xfrm>
              <a:off x="2996919" y="2432712"/>
              <a:ext cx="8563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920</a:t>
              </a:r>
              <a:r>
                <a:rPr lang="ko-KR" altLang="en-US" sz="1400" b="1" dirty="0"/>
                <a:t>만명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07E9FC6-6469-4B5B-AEA4-6E774587F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81" y="3334330"/>
              <a:ext cx="3038764" cy="169949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0D16652-C9DA-4525-9C28-F424F955FE6F}"/>
                </a:ext>
              </a:extLst>
            </p:cNvPr>
            <p:cNvSpPr txBox="1"/>
            <p:nvPr/>
          </p:nvSpPr>
          <p:spPr>
            <a:xfrm>
              <a:off x="3465163" y="2826293"/>
              <a:ext cx="90281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증가</a:t>
              </a:r>
            </a:p>
          </p:txBody>
        </p:sp>
        <p:graphicFrame>
          <p:nvGraphicFramePr>
            <p:cNvPr id="66" name="차트 65">
              <a:extLst>
                <a:ext uri="{FF2B5EF4-FFF2-40B4-BE49-F238E27FC236}">
                  <a16:creationId xmlns:a16="http://schemas.microsoft.com/office/drawing/2014/main" id="{76F8A109-E4EA-4255-B881-5E5EDF473C98}"/>
                </a:ext>
              </a:extLst>
            </p:cNvPr>
            <p:cNvGraphicFramePr/>
            <p:nvPr/>
          </p:nvGraphicFramePr>
          <p:xfrm>
            <a:off x="7848617" y="2658518"/>
            <a:ext cx="4180485" cy="34377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7DCE8-8485-4D27-A2D2-25D6A5C657C0}"/>
                </a:ext>
              </a:extLst>
            </p:cNvPr>
            <p:cNvSpPr/>
            <p:nvPr/>
          </p:nvSpPr>
          <p:spPr>
            <a:xfrm>
              <a:off x="8630033" y="2876518"/>
              <a:ext cx="1928222" cy="215730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BEA214-F078-4C05-B17F-D5558BC43405}"/>
                </a:ext>
              </a:extLst>
            </p:cNvPr>
            <p:cNvSpPr txBox="1"/>
            <p:nvPr/>
          </p:nvSpPr>
          <p:spPr>
            <a:xfrm>
              <a:off x="9864388" y="2426035"/>
              <a:ext cx="809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85%</a:t>
              </a:r>
              <a:endParaRPr lang="ko-KR" altLang="en-US" sz="2400" b="1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03D1D79-A824-441B-80AD-8815EA88739D}"/>
                </a:ext>
              </a:extLst>
            </p:cNvPr>
            <p:cNvSpPr/>
            <p:nvPr/>
          </p:nvSpPr>
          <p:spPr>
            <a:xfrm>
              <a:off x="160354" y="1785785"/>
              <a:ext cx="11787228" cy="4310435"/>
            </a:xfrm>
            <a:prstGeom prst="roundRect">
              <a:avLst>
                <a:gd name="adj" fmla="val 7261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80B471-97F8-4AC2-939A-163C7BE5A6C2}"/>
              </a:ext>
            </a:extLst>
          </p:cNvPr>
          <p:cNvGrpSpPr/>
          <p:nvPr/>
        </p:nvGrpSpPr>
        <p:grpSpPr>
          <a:xfrm>
            <a:off x="2806504" y="5947082"/>
            <a:ext cx="6331785" cy="684755"/>
            <a:chOff x="2343260" y="6061876"/>
            <a:chExt cx="7142486" cy="68475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969FECA9-3837-4565-8414-1F2666432202}"/>
                </a:ext>
              </a:extLst>
            </p:cNvPr>
            <p:cNvSpPr/>
            <p:nvPr/>
          </p:nvSpPr>
          <p:spPr>
            <a:xfrm>
              <a:off x="2343260" y="6169768"/>
              <a:ext cx="7142485" cy="576863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967A09-1F3A-4A6E-AB06-1A418F58BC06}"/>
                </a:ext>
              </a:extLst>
            </p:cNvPr>
            <p:cNvSpPr txBox="1"/>
            <p:nvPr/>
          </p:nvSpPr>
          <p:spPr>
            <a:xfrm>
              <a:off x="2343262" y="6061876"/>
              <a:ext cx="7142484" cy="609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i="0" u="none" strike="noStrike" dirty="0">
                  <a:solidFill>
                    <a:srgbClr val="0070C0"/>
                  </a:solidFill>
                </a:rPr>
                <a:t>환자 이탈 방지 전략</a:t>
              </a:r>
              <a:r>
                <a:rPr lang="ko-KR" altLang="en-US" i="0" u="none" strike="noStrike" dirty="0">
                  <a:solidFill>
                    <a:schemeClr val="tx2"/>
                  </a:solidFill>
                </a:rPr>
                <a:t>을</a:t>
              </a:r>
              <a:r>
                <a:rPr lang="ko-KR" altLang="en-US" sz="2000" i="0" u="none" strike="noStrike" dirty="0">
                  <a:solidFill>
                    <a:schemeClr val="tx2"/>
                  </a:solidFill>
                </a:rPr>
                <a:t> </a:t>
              </a:r>
              <a:r>
                <a:rPr lang="ko-KR" altLang="en-US" i="0" u="none" strike="noStrike" dirty="0">
                  <a:solidFill>
                    <a:schemeClr val="tx2"/>
                  </a:solidFill>
                </a:rPr>
                <a:t>통해 수익성을 확보할 필요가 있음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A7795F-56FF-E593-56E0-56D189CC6061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6325676-9FE0-D052-036C-C7A407DF3549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7F7327-81E8-828A-7E99-3994AC6F30F4}"/>
                </a:ext>
              </a:extLst>
            </p:cNvPr>
            <p:cNvSpPr txBox="1"/>
            <p:nvPr/>
          </p:nvSpPr>
          <p:spPr>
            <a:xfrm>
              <a:off x="434652" y="20787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추진 배경</a:t>
              </a:r>
            </a:p>
          </p:txBody>
        </p:sp>
      </p:grp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55CFEDAD-532E-61A2-9A0D-04109CF927AE}"/>
              </a:ext>
            </a:extLst>
          </p:cNvPr>
          <p:cNvGraphicFramePr/>
          <p:nvPr/>
        </p:nvGraphicFramePr>
        <p:xfrm>
          <a:off x="4240582" y="2004092"/>
          <a:ext cx="3635386" cy="3437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08F116E-DB1F-3240-E090-99E05A4C17A1}"/>
              </a:ext>
            </a:extLst>
          </p:cNvPr>
          <p:cNvSpPr txBox="1"/>
          <p:nvPr/>
        </p:nvSpPr>
        <p:spPr>
          <a:xfrm>
            <a:off x="4564116" y="1648751"/>
            <a:ext cx="2988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코로나</a:t>
            </a:r>
            <a:r>
              <a:rPr lang="en-US" altLang="ko-KR" sz="1400" b="1" dirty="0"/>
              <a:t>19</a:t>
            </a:r>
            <a:r>
              <a:rPr lang="ko-KR" altLang="en-US" sz="1400" b="1" dirty="0"/>
              <a:t>로 병원 방문을 피했는가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4C1B574-12D9-61A9-163B-339579604912}"/>
              </a:ext>
            </a:extLst>
          </p:cNvPr>
          <p:cNvCxnSpPr>
            <a:cxnSpLocks/>
          </p:cNvCxnSpPr>
          <p:nvPr/>
        </p:nvCxnSpPr>
        <p:spPr>
          <a:xfrm>
            <a:off x="7830298" y="2398922"/>
            <a:ext cx="18319" cy="285813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082804-4213-39D1-B50B-89394D9981D5}"/>
              </a:ext>
            </a:extLst>
          </p:cNvPr>
          <p:cNvCxnSpPr>
            <a:cxnSpLocks/>
          </p:cNvCxnSpPr>
          <p:nvPr/>
        </p:nvCxnSpPr>
        <p:spPr>
          <a:xfrm>
            <a:off x="4271199" y="2402955"/>
            <a:ext cx="0" cy="285409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40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9BE4AA26-A16E-467B-B9E1-BEFAFFFBF7F1}"/>
              </a:ext>
            </a:extLst>
          </p:cNvPr>
          <p:cNvSpPr/>
          <p:nvPr/>
        </p:nvSpPr>
        <p:spPr>
          <a:xfrm>
            <a:off x="154844" y="1954660"/>
            <a:ext cx="11874418" cy="3877340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38F11A0-CA59-44B5-B1B6-CAEC7914E6C4}"/>
              </a:ext>
            </a:extLst>
          </p:cNvPr>
          <p:cNvGrpSpPr/>
          <p:nvPr/>
        </p:nvGrpSpPr>
        <p:grpSpPr>
          <a:xfrm>
            <a:off x="2835529" y="5929942"/>
            <a:ext cx="6508468" cy="706931"/>
            <a:chOff x="2512289" y="6100170"/>
            <a:chExt cx="7379855" cy="706931"/>
          </a:xfrm>
        </p:grpSpPr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2CDD3C2C-2920-4A16-A068-DDF2134D6689}"/>
                </a:ext>
              </a:extLst>
            </p:cNvPr>
            <p:cNvSpPr/>
            <p:nvPr/>
          </p:nvSpPr>
          <p:spPr>
            <a:xfrm>
              <a:off x="2512289" y="6203266"/>
              <a:ext cx="7379855" cy="603835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C0CB938-EC20-4898-B432-98AA0770627A}"/>
                </a:ext>
              </a:extLst>
            </p:cNvPr>
            <p:cNvSpPr txBox="1"/>
            <p:nvPr/>
          </p:nvSpPr>
          <p:spPr>
            <a:xfrm>
              <a:off x="2611930" y="6100170"/>
              <a:ext cx="7280214" cy="609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i="0" u="none" strike="noStrike" dirty="0">
                  <a:solidFill>
                    <a:schemeClr val="tx2"/>
                  </a:solidFill>
                  <a:effectLst/>
                  <a:latin typeface="Lato" panose="020F0502020204030203" pitchFamily="34" charset="0"/>
                </a:rPr>
                <a:t>환자들에게</a:t>
              </a:r>
              <a:r>
                <a:rPr lang="ko-KR" altLang="en-US" sz="1800" i="0" u="none" strike="noStrike" dirty="0">
                  <a:solidFill>
                    <a:srgbClr val="0070C0"/>
                  </a:solidFill>
                  <a:effectLst/>
                  <a:latin typeface="Lato" panose="020F0502020204030203" pitchFamily="34" charset="0"/>
                </a:rPr>
                <a:t>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latin typeface="Lato" panose="020F0502020204030203" pitchFamily="34" charset="0"/>
                </a:rPr>
                <a:t>병원 내 재활치료를 지속 권장</a:t>
              </a:r>
              <a:r>
                <a:rPr lang="ko-KR" altLang="en-US" sz="1800" i="0" u="none" strike="noStrike" dirty="0">
                  <a:solidFill>
                    <a:schemeClr val="tx2"/>
                  </a:solidFill>
                  <a:effectLst/>
                  <a:latin typeface="Lato" panose="020F0502020204030203" pitchFamily="34" charset="0"/>
                </a:rPr>
                <a:t>할 대책이 필요함</a:t>
              </a:r>
              <a:endParaRPr lang="ko-KR" altLang="en-US" sz="18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3AAFC1E5-87DD-4D08-A930-86B7A79F6F10}"/>
              </a:ext>
            </a:extLst>
          </p:cNvPr>
          <p:cNvGrpSpPr/>
          <p:nvPr/>
        </p:nvGrpSpPr>
        <p:grpSpPr>
          <a:xfrm>
            <a:off x="3414169" y="2114043"/>
            <a:ext cx="8877921" cy="3487497"/>
            <a:chOff x="3450030" y="3026280"/>
            <a:chExt cx="8877921" cy="348749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29D4B6-4079-4145-96F9-478216909D02}"/>
                </a:ext>
              </a:extLst>
            </p:cNvPr>
            <p:cNvGrpSpPr/>
            <p:nvPr/>
          </p:nvGrpSpPr>
          <p:grpSpPr>
            <a:xfrm>
              <a:off x="6122270" y="3026280"/>
              <a:ext cx="6205681" cy="3487497"/>
              <a:chOff x="5851512" y="2924680"/>
              <a:chExt cx="6205681" cy="3487497"/>
            </a:xfrm>
          </p:grpSpPr>
          <p:graphicFrame>
            <p:nvGraphicFramePr>
              <p:cNvPr id="9" name="차트 8">
                <a:extLst>
                  <a:ext uri="{FF2B5EF4-FFF2-40B4-BE49-F238E27FC236}">
                    <a16:creationId xmlns:a16="http://schemas.microsoft.com/office/drawing/2014/main" id="{F3226AB2-6136-46C7-91E6-EBD384F54AE3}"/>
                  </a:ext>
                </a:extLst>
              </p:cNvPr>
              <p:cNvGraphicFramePr/>
              <p:nvPr/>
            </p:nvGraphicFramePr>
            <p:xfrm>
              <a:off x="5851512" y="2924680"/>
              <a:ext cx="5421745" cy="348749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680B29-9E0F-45B8-90F5-3B1590416A70}"/>
                  </a:ext>
                </a:extLst>
              </p:cNvPr>
              <p:cNvSpPr txBox="1"/>
              <p:nvPr/>
            </p:nvSpPr>
            <p:spPr>
              <a:xfrm>
                <a:off x="7998966" y="4576723"/>
                <a:ext cx="112683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전체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1</a:t>
                </a:r>
                <a:r>
                  <a:rPr lang="ko-KR" altLang="en-US" sz="1400" dirty="0"/>
                  <a:t>만 </a:t>
                </a:r>
                <a:r>
                  <a:rPr lang="en-US" altLang="ko-KR" sz="1400" dirty="0"/>
                  <a:t>8590</a:t>
                </a:r>
                <a:r>
                  <a:rPr lang="ko-KR" altLang="en-US" sz="1400" dirty="0"/>
                  <a:t>명</a:t>
                </a:r>
                <a:r>
                  <a:rPr lang="en-US" altLang="ko-KR" sz="1400" dirty="0"/>
                  <a:t>(100%)</a:t>
                </a:r>
                <a:endParaRPr lang="ko-KR" altLang="en-US" sz="1400" dirty="0"/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531D69C1-AB40-4D09-ACE8-DE48B5F5A3B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526216" y="4003853"/>
                <a:ext cx="483032" cy="348674"/>
              </a:xfrm>
              <a:prstGeom prst="bentConnector3">
                <a:avLst>
                  <a:gd name="adj1" fmla="val 284"/>
                </a:avLst>
              </a:prstGeom>
              <a:ln cap="sq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A61EA6-0606-48E1-98EF-C29BE4D463E3}"/>
                  </a:ext>
                </a:extLst>
              </p:cNvPr>
              <p:cNvSpPr txBox="1"/>
              <p:nvPr/>
            </p:nvSpPr>
            <p:spPr>
              <a:xfrm>
                <a:off x="9914357" y="3782785"/>
                <a:ext cx="2142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5</a:t>
                </a:r>
                <a:r>
                  <a:rPr lang="ko-KR" altLang="en-US" sz="1400" dirty="0"/>
                  <a:t>년 안 재수술 비율</a:t>
                </a: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FF90DE8-CAE2-4BA8-B9C9-CC8B36323B5B}"/>
                </a:ext>
              </a:extLst>
            </p:cNvPr>
            <p:cNvGrpSpPr/>
            <p:nvPr/>
          </p:nvGrpSpPr>
          <p:grpSpPr>
            <a:xfrm>
              <a:off x="3450030" y="3297381"/>
              <a:ext cx="2513982" cy="1906841"/>
              <a:chOff x="3450030" y="3297381"/>
              <a:chExt cx="2513982" cy="1906841"/>
            </a:xfrm>
          </p:grpSpPr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067266BD-B963-41DF-89D4-E1421A57D12A}"/>
                  </a:ext>
                </a:extLst>
              </p:cNvPr>
              <p:cNvSpPr/>
              <p:nvPr/>
            </p:nvSpPr>
            <p:spPr>
              <a:xfrm>
                <a:off x="3450030" y="3297381"/>
                <a:ext cx="2513982" cy="391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6BB59465-2DF6-44B2-BBBB-C5802386CE9F}"/>
                  </a:ext>
                </a:extLst>
              </p:cNvPr>
              <p:cNvSpPr/>
              <p:nvPr/>
            </p:nvSpPr>
            <p:spPr>
              <a:xfrm>
                <a:off x="3543595" y="4812261"/>
                <a:ext cx="1917745" cy="391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CB728E-AD6C-8834-7308-A8961ED250E4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5A19C43-8049-4BFD-FA27-27C7CD4E8970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85E413-A034-0BAC-655C-C1B4F72C4F80}"/>
                </a:ext>
              </a:extLst>
            </p:cNvPr>
            <p:cNvSpPr txBox="1"/>
            <p:nvPr/>
          </p:nvSpPr>
          <p:spPr>
            <a:xfrm>
              <a:off x="434652" y="207871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현황 및 개선점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F14B5D4-198E-4DCE-BBCF-AB1940FD05B2}"/>
              </a:ext>
            </a:extLst>
          </p:cNvPr>
          <p:cNvSpPr txBox="1"/>
          <p:nvPr/>
        </p:nvSpPr>
        <p:spPr>
          <a:xfrm>
            <a:off x="434652" y="747635"/>
            <a:ext cx="11139053" cy="973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141414"/>
                </a:solidFill>
                <a:effectLst/>
                <a:latin typeface="Lato" panose="020F0502020204030203" pitchFamily="34" charset="0"/>
              </a:rPr>
              <a:t>척추 수술 후 </a:t>
            </a:r>
            <a:r>
              <a:rPr lang="ko-KR" altLang="en-US" sz="1800" b="1" i="0" u="none" strike="noStrike" dirty="0">
                <a:solidFill>
                  <a:srgbClr val="4A86E8"/>
                </a:solidFill>
                <a:effectLst/>
                <a:latin typeface="Lato" panose="020F0502020204030203" pitchFamily="34" charset="0"/>
              </a:rPr>
              <a:t>재활치료는 환자의 회복에 중요</a:t>
            </a:r>
            <a:r>
              <a:rPr lang="ko-KR" altLang="en-US" sz="1800" b="1" i="0" u="none" strike="noStrike" dirty="0">
                <a:solidFill>
                  <a:srgbClr val="141414"/>
                </a:solidFill>
                <a:effectLst/>
                <a:latin typeface="Lato" panose="020F0502020204030203" pitchFamily="34" charset="0"/>
              </a:rPr>
              <a:t>하나 척추 수술 후 관리가 미흡하여 </a:t>
            </a:r>
            <a:endParaRPr lang="ko-KR" altLang="en-US" sz="1800" b="0" dirty="0">
              <a:effectLst/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4A86E8"/>
                </a:solidFill>
                <a:effectLst/>
                <a:latin typeface="Lato" panose="020F0502020204030203" pitchFamily="34" charset="0"/>
              </a:rPr>
              <a:t>재수술 환자 비율은 </a:t>
            </a:r>
            <a:r>
              <a:rPr lang="en-US" altLang="ko-KR" sz="1800" b="1" i="0" u="none" strike="noStrike" dirty="0">
                <a:solidFill>
                  <a:srgbClr val="4A86E8"/>
                </a:solidFill>
                <a:effectLst/>
                <a:latin typeface="Lato" panose="020F0502020204030203" pitchFamily="34" charset="0"/>
              </a:rPr>
              <a:t>13.4%</a:t>
            </a:r>
            <a:r>
              <a:rPr lang="ko-KR" altLang="en-US" sz="1800" b="1" i="0" u="none" strike="noStrike" dirty="0">
                <a:solidFill>
                  <a:srgbClr val="141414"/>
                </a:solidFill>
                <a:effectLst/>
                <a:latin typeface="Lato" panose="020F0502020204030203" pitchFamily="34" charset="0"/>
              </a:rPr>
              <a:t>로 크게 증가함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FBAE3D-C14F-8D48-0AC1-AFA747C32666}"/>
              </a:ext>
            </a:extLst>
          </p:cNvPr>
          <p:cNvSpPr/>
          <p:nvPr/>
        </p:nvSpPr>
        <p:spPr>
          <a:xfrm>
            <a:off x="569161" y="2494488"/>
            <a:ext cx="246628" cy="2038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266B6B7-FFEA-2B10-7258-A1A429E95B3E}"/>
              </a:ext>
            </a:extLst>
          </p:cNvPr>
          <p:cNvSpPr/>
          <p:nvPr/>
        </p:nvSpPr>
        <p:spPr>
          <a:xfrm>
            <a:off x="594198" y="5601673"/>
            <a:ext cx="246628" cy="2038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E5952-3179-C191-EA8D-F1EA32232421}"/>
              </a:ext>
            </a:extLst>
          </p:cNvPr>
          <p:cNvSpPr txBox="1"/>
          <p:nvPr/>
        </p:nvSpPr>
        <p:spPr>
          <a:xfrm>
            <a:off x="1415329" y="2134551"/>
            <a:ext cx="44358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적절한 재활치료가 신체기능 회복에 미치는 영향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F0467BA6-63FC-AAE4-02C4-9A692EBFBF80}"/>
              </a:ext>
            </a:extLst>
          </p:cNvPr>
          <p:cNvSpPr/>
          <p:nvPr/>
        </p:nvSpPr>
        <p:spPr>
          <a:xfrm>
            <a:off x="2244351" y="2635621"/>
            <a:ext cx="1099488" cy="534568"/>
          </a:xfrm>
          <a:prstGeom prst="wedgeRoundRectCallout">
            <a:avLst>
              <a:gd name="adj1" fmla="val -94215"/>
              <a:gd name="adj2" fmla="val 64177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장애발생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6C18F3D-F73D-7758-8C43-4FA134393020}"/>
              </a:ext>
            </a:extLst>
          </p:cNvPr>
          <p:cNvCxnSpPr>
            <a:cxnSpLocks/>
          </p:cNvCxnSpPr>
          <p:nvPr/>
        </p:nvCxnSpPr>
        <p:spPr>
          <a:xfrm>
            <a:off x="6476624" y="2548278"/>
            <a:ext cx="0" cy="276779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3FDAE77-AC7D-A457-4B15-695CD5A16FA2}"/>
              </a:ext>
            </a:extLst>
          </p:cNvPr>
          <p:cNvGrpSpPr/>
          <p:nvPr/>
        </p:nvGrpSpPr>
        <p:grpSpPr>
          <a:xfrm>
            <a:off x="711044" y="2511506"/>
            <a:ext cx="5421746" cy="3231756"/>
            <a:chOff x="711044" y="2511506"/>
            <a:chExt cx="5421746" cy="323175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871414F-CA85-1FA5-CA89-EE4CC13A7513}"/>
                </a:ext>
              </a:extLst>
            </p:cNvPr>
            <p:cNvGrpSpPr/>
            <p:nvPr/>
          </p:nvGrpSpPr>
          <p:grpSpPr>
            <a:xfrm>
              <a:off x="711044" y="2511506"/>
              <a:ext cx="5421746" cy="3231756"/>
              <a:chOff x="711044" y="2511506"/>
              <a:chExt cx="5421746" cy="323175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7CA5BC-177B-E737-A679-7B7C3EB10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044" y="2511506"/>
                <a:ext cx="5421746" cy="3231756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645DC47-6BC3-229F-D9B4-C9A79A8E0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9028" y="5300281"/>
                <a:ext cx="468770" cy="179877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D63D01-A635-873C-805B-C9582EF9E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6820" y="5291506"/>
              <a:ext cx="468770" cy="188651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EFE4C4-AAF4-402E-ABFB-AEFC6BDEA27C}"/>
              </a:ext>
            </a:extLst>
          </p:cNvPr>
          <p:cNvSpPr/>
          <p:nvPr/>
        </p:nvSpPr>
        <p:spPr>
          <a:xfrm>
            <a:off x="434652" y="2385144"/>
            <a:ext cx="528386" cy="31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9E2AC-D821-4498-B095-8C9282B4D440}"/>
              </a:ext>
            </a:extLst>
          </p:cNvPr>
          <p:cNvSpPr/>
          <p:nvPr/>
        </p:nvSpPr>
        <p:spPr>
          <a:xfrm>
            <a:off x="587052" y="5457530"/>
            <a:ext cx="528386" cy="31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5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14B310-1714-4693-871D-4F01F2E156C2}"/>
              </a:ext>
            </a:extLst>
          </p:cNvPr>
          <p:cNvGrpSpPr/>
          <p:nvPr/>
        </p:nvGrpSpPr>
        <p:grpSpPr>
          <a:xfrm>
            <a:off x="2397124" y="3482166"/>
            <a:ext cx="1247775" cy="1248389"/>
            <a:chOff x="2397124" y="3482166"/>
            <a:chExt cx="1247775" cy="1248389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854E0E2E-2D3C-4C46-A06D-EA8FAAE9DEF6}"/>
                </a:ext>
              </a:extLst>
            </p:cNvPr>
            <p:cNvSpPr/>
            <p:nvPr/>
          </p:nvSpPr>
          <p:spPr>
            <a:xfrm>
              <a:off x="2397124" y="3482166"/>
              <a:ext cx="1247775" cy="1248389"/>
            </a:xfrm>
            <a:prstGeom prst="flowChartConnector">
              <a:avLst/>
            </a:prstGeom>
            <a:solidFill>
              <a:srgbClr val="FF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0C55C15B-B6F9-46CD-9E8A-11F1BCEA7245}"/>
                </a:ext>
              </a:extLst>
            </p:cNvPr>
            <p:cNvSpPr/>
            <p:nvPr/>
          </p:nvSpPr>
          <p:spPr>
            <a:xfrm>
              <a:off x="2481011" y="3566360"/>
              <a:ext cx="1080000" cy="1080000"/>
            </a:xfrm>
            <a:prstGeom prst="flowChartConnector">
              <a:avLst/>
            </a:prstGeom>
            <a:solidFill>
              <a:srgbClr val="FF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B0857C-6768-4B3B-86EB-21B09194F131}"/>
                </a:ext>
              </a:extLst>
            </p:cNvPr>
            <p:cNvSpPr txBox="1"/>
            <p:nvPr/>
          </p:nvSpPr>
          <p:spPr>
            <a:xfrm>
              <a:off x="2538346" y="3737028"/>
              <a:ext cx="96532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디스크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발생 확률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상승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!!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DEB1F-A6B8-4070-BBBB-969670261655}"/>
              </a:ext>
            </a:extLst>
          </p:cNvPr>
          <p:cNvSpPr txBox="1"/>
          <p:nvPr/>
        </p:nvSpPr>
        <p:spPr>
          <a:xfrm>
            <a:off x="609600" y="5586195"/>
            <a:ext cx="26098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*출처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 Arthritis &amp; Rheumatology(2012)</a:t>
            </a:r>
            <a:endParaRPr lang="ko-KR" altLang="en-US" sz="10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192983-7297-8EC2-4292-AE14A72915C4}"/>
              </a:ext>
            </a:extLst>
          </p:cNvPr>
          <p:cNvGrpSpPr/>
          <p:nvPr/>
        </p:nvGrpSpPr>
        <p:grpSpPr>
          <a:xfrm>
            <a:off x="83127" y="1840963"/>
            <a:ext cx="12034982" cy="3964228"/>
            <a:chOff x="83127" y="2870163"/>
            <a:chExt cx="12034982" cy="3964228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69B07B5C-7946-4E87-BBD7-78037C62B619}"/>
                </a:ext>
              </a:extLst>
            </p:cNvPr>
            <p:cNvGraphicFramePr/>
            <p:nvPr/>
          </p:nvGraphicFramePr>
          <p:xfrm>
            <a:off x="147785" y="2990853"/>
            <a:ext cx="3446319" cy="36144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0B95552-D92E-4EC7-979F-EE67C403770A}"/>
                </a:ext>
              </a:extLst>
            </p:cNvPr>
            <p:cNvGrpSpPr/>
            <p:nvPr/>
          </p:nvGrpSpPr>
          <p:grpSpPr>
            <a:xfrm>
              <a:off x="4307133" y="3453394"/>
              <a:ext cx="1213030" cy="2793687"/>
              <a:chOff x="4371785" y="3453394"/>
              <a:chExt cx="1213030" cy="279368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510CE9-256B-4AF8-BA05-B11B51B915E1}"/>
                  </a:ext>
                </a:extLst>
              </p:cNvPr>
              <p:cNvSpPr/>
              <p:nvPr/>
            </p:nvSpPr>
            <p:spPr>
              <a:xfrm>
                <a:off x="4371785" y="3453394"/>
                <a:ext cx="695372" cy="559348"/>
              </a:xfrm>
              <a:prstGeom prst="rect">
                <a:avLst/>
              </a:prstGeom>
              <a:blipFill dpi="0" rotWithShape="1">
                <a:blip r:embed="rId3">
                  <a:alphaModFix amt="8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EC3B9EE-1B9E-41E0-A6FA-6FF584612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5521" y="4517448"/>
                <a:ext cx="419294" cy="35212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76CA4A4-C2A8-47F1-B40B-497756CD4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 flipV="1">
                <a:off x="4434428" y="5697539"/>
                <a:ext cx="633342" cy="549542"/>
              </a:xfrm>
              <a:prstGeom prst="rect">
                <a:avLst/>
              </a:prstGeom>
            </p:spPr>
          </p:pic>
        </p:grp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92CA9B5-B35F-4062-B40D-F07F83513820}"/>
                </a:ext>
              </a:extLst>
            </p:cNvPr>
            <p:cNvSpPr/>
            <p:nvPr/>
          </p:nvSpPr>
          <p:spPr>
            <a:xfrm>
              <a:off x="83127" y="2870163"/>
              <a:ext cx="12034982" cy="3964228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43F7AF-D1A9-A11C-E831-E61569702B92}"/>
              </a:ext>
            </a:extLst>
          </p:cNvPr>
          <p:cNvGrpSpPr/>
          <p:nvPr/>
        </p:nvGrpSpPr>
        <p:grpSpPr>
          <a:xfrm>
            <a:off x="1286462" y="5978484"/>
            <a:ext cx="9809017" cy="615606"/>
            <a:chOff x="415638" y="6169588"/>
            <a:chExt cx="11360724" cy="61560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BA75E0A-A22F-48CA-9FED-49142FFDAE0F}"/>
                </a:ext>
              </a:extLst>
            </p:cNvPr>
            <p:cNvSpPr/>
            <p:nvPr/>
          </p:nvSpPr>
          <p:spPr>
            <a:xfrm>
              <a:off x="415638" y="6303274"/>
              <a:ext cx="11175996" cy="481920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491490C-4DF6-40B7-BD9D-BEC9626F9BD8}"/>
                </a:ext>
              </a:extLst>
            </p:cNvPr>
            <p:cNvSpPr txBox="1"/>
            <p:nvPr/>
          </p:nvSpPr>
          <p:spPr>
            <a:xfrm>
              <a:off x="452581" y="6169588"/>
              <a:ext cx="11323781" cy="609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i="0" u="none" strike="noStrike" dirty="0">
                  <a:solidFill>
                    <a:schemeClr val="tx2"/>
                  </a:solidFill>
                  <a:effectLst/>
                </a:rPr>
                <a:t>지속적인 관리를 한 경우에는</a:t>
              </a:r>
              <a:r>
                <a:rPr lang="ko-KR" altLang="en-US" sz="1800" b="1" i="0" u="none" strike="noStrike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US" altLang="ko-KR" sz="2000" b="1" i="0" u="none" strike="noStrike" dirty="0">
                  <a:solidFill>
                    <a:srgbClr val="0070C0"/>
                  </a:solidFill>
                  <a:effectLst/>
                </a:rPr>
                <a:t>ODI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</a:rPr>
                <a:t>점수가 긍정적</a:t>
              </a:r>
              <a:r>
                <a:rPr lang="ko-KR" altLang="en-US" sz="1800" i="0" u="none" strike="noStrike" dirty="0">
                  <a:solidFill>
                    <a:srgbClr val="505267"/>
                  </a:solidFill>
                  <a:effectLst/>
                </a:rPr>
                <a:t>으로 바뀌며</a:t>
              </a:r>
              <a:r>
                <a:rPr lang="en-US" altLang="ko-KR" sz="1800" i="0" u="none" strike="noStrike" dirty="0">
                  <a:solidFill>
                    <a:srgbClr val="222222"/>
                  </a:solidFill>
                  <a:effectLst/>
                </a:rPr>
                <a:t>,</a:t>
              </a:r>
              <a:r>
                <a:rPr lang="en-US" altLang="ko-KR" sz="1800" b="1" i="0" u="none" strike="noStrike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</a:rPr>
                <a:t>삶의 질 지수 역시 좋아짐</a:t>
              </a:r>
              <a:endParaRPr lang="ko-KR" altLang="en-US" dirty="0">
                <a:solidFill>
                  <a:srgbClr val="505267"/>
                </a:solidFill>
                <a:effectLst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D1979-64C1-A419-6847-10AD425BACC8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B1EA25-97CD-A531-B5B6-B501DB05123E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35A619-BBDF-BA08-9F5C-CB2BE730E48A}"/>
                </a:ext>
              </a:extLst>
            </p:cNvPr>
            <p:cNvSpPr txBox="1"/>
            <p:nvPr/>
          </p:nvSpPr>
          <p:spPr>
            <a:xfrm>
              <a:off x="434652" y="207871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현황 및 개선점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545674-5DBC-4FD0-BD77-E1A9FA909C26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치료가 끝난 환자의 경우에도 </a:t>
            </a:r>
            <a:r>
              <a:rPr lang="ko-KR" altLang="en-US" sz="1800" b="1" i="0" u="none" strike="noStrike" dirty="0">
                <a:solidFill>
                  <a:srgbClr val="4A86E8"/>
                </a:solidFill>
                <a:effectLst/>
              </a:rPr>
              <a:t>개인관리를 지속적으로 하지 않는 경우 재발할 확률이 매우 높음</a:t>
            </a:r>
            <a:endParaRPr lang="en-US" altLang="ko-KR" b="1" dirty="0">
              <a:solidFill>
                <a:srgbClr val="222222"/>
              </a:solidFill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특히 </a:t>
            </a:r>
            <a:r>
              <a:rPr lang="en-US" altLang="ko-KR" sz="1800" b="1" i="0" u="none" strike="noStrike" dirty="0">
                <a:solidFill>
                  <a:srgbClr val="222222"/>
                </a:solidFill>
                <a:effectLst/>
              </a:rPr>
              <a:t>BMI, </a:t>
            </a: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흡연여부가 재발 여부에 큰 영향을 미침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72C1806-3EC8-70C6-BE7F-10D9B7EB1DB6}"/>
              </a:ext>
            </a:extLst>
          </p:cNvPr>
          <p:cNvGraphicFramePr/>
          <p:nvPr/>
        </p:nvGraphicFramePr>
        <p:xfrm>
          <a:off x="8858757" y="2509307"/>
          <a:ext cx="2573879" cy="1539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96AA79-0EEA-8F2C-41EF-769CB681B374}"/>
              </a:ext>
            </a:extLst>
          </p:cNvPr>
          <p:cNvSpPr txBox="1"/>
          <p:nvPr/>
        </p:nvSpPr>
        <p:spPr>
          <a:xfrm>
            <a:off x="10988109" y="2955323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50.55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62531F-B904-F628-6494-CF8C4116133C}"/>
              </a:ext>
            </a:extLst>
          </p:cNvPr>
          <p:cNvSpPr txBox="1"/>
          <p:nvPr/>
        </p:nvSpPr>
        <p:spPr>
          <a:xfrm>
            <a:off x="10110706" y="3319578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27.39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A07C7EE-7933-4617-9C5A-6F92C26035E4}"/>
              </a:ext>
            </a:extLst>
          </p:cNvPr>
          <p:cNvGrpSpPr/>
          <p:nvPr/>
        </p:nvGrpSpPr>
        <p:grpSpPr>
          <a:xfrm>
            <a:off x="10434673" y="4579870"/>
            <a:ext cx="1046067" cy="638011"/>
            <a:chOff x="10407302" y="4440401"/>
            <a:chExt cx="1046067" cy="6380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5C9590-BAE3-A80D-21D5-E12E8038F994}"/>
                </a:ext>
              </a:extLst>
            </p:cNvPr>
            <p:cNvSpPr txBox="1"/>
            <p:nvPr/>
          </p:nvSpPr>
          <p:spPr>
            <a:xfrm>
              <a:off x="10407302" y="4440401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0.54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295B69-8BEA-CB0A-2879-9DFE1C2B6707}"/>
                </a:ext>
              </a:extLst>
            </p:cNvPr>
            <p:cNvSpPr txBox="1"/>
            <p:nvPr/>
          </p:nvSpPr>
          <p:spPr>
            <a:xfrm>
              <a:off x="10909630" y="477063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0.74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5FBFDE-7F8A-E58E-1935-C4A34A1624D3}"/>
              </a:ext>
            </a:extLst>
          </p:cNvPr>
          <p:cNvCxnSpPr>
            <a:cxnSpLocks/>
          </p:cNvCxnSpPr>
          <p:nvPr/>
        </p:nvCxnSpPr>
        <p:spPr>
          <a:xfrm>
            <a:off x="8798878" y="2509308"/>
            <a:ext cx="0" cy="280153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7068F1-E435-3A3E-0E95-853A1926CA8C}"/>
              </a:ext>
            </a:extLst>
          </p:cNvPr>
          <p:cNvCxnSpPr>
            <a:cxnSpLocks/>
          </p:cNvCxnSpPr>
          <p:nvPr/>
        </p:nvCxnSpPr>
        <p:spPr>
          <a:xfrm>
            <a:off x="3680032" y="2545167"/>
            <a:ext cx="0" cy="280153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454921-3BFC-219B-5286-627F9ABAECD3}"/>
              </a:ext>
            </a:extLst>
          </p:cNvPr>
          <p:cNvSpPr txBox="1"/>
          <p:nvPr/>
        </p:nvSpPr>
        <p:spPr>
          <a:xfrm>
            <a:off x="4638594" y="1995211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흡연이 척추 건강에 미치는 영향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02AF39-53CA-48E8-8B13-DD405F398A8C}"/>
              </a:ext>
            </a:extLst>
          </p:cNvPr>
          <p:cNvSpPr/>
          <p:nvPr/>
        </p:nvSpPr>
        <p:spPr>
          <a:xfrm rot="5400000">
            <a:off x="6525209" y="3393789"/>
            <a:ext cx="3214415" cy="1150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87BED-1EE5-490C-82C5-29BCCFA2C9B1}"/>
              </a:ext>
            </a:extLst>
          </p:cNvPr>
          <p:cNvSpPr txBox="1"/>
          <p:nvPr/>
        </p:nvSpPr>
        <p:spPr>
          <a:xfrm>
            <a:off x="9093314" y="2506372"/>
            <a:ext cx="2263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기능 장애 지수</a:t>
            </a:r>
            <a:r>
              <a:rPr lang="en-US" altLang="ko-KR" sz="1600" b="1" dirty="0"/>
              <a:t>(ODI)</a:t>
            </a:r>
            <a:endParaRPr lang="ko-KR" altLang="en-US" sz="16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E18543-EBB9-4B6D-BAB4-F59E9FEAA0D9}"/>
              </a:ext>
            </a:extLst>
          </p:cNvPr>
          <p:cNvGrpSpPr/>
          <p:nvPr/>
        </p:nvGrpSpPr>
        <p:grpSpPr>
          <a:xfrm>
            <a:off x="8853225" y="4174905"/>
            <a:ext cx="3089690" cy="1419552"/>
            <a:chOff x="8853225" y="3907052"/>
            <a:chExt cx="3089690" cy="1419552"/>
          </a:xfrm>
        </p:grpSpPr>
        <p:graphicFrame>
          <p:nvGraphicFramePr>
            <p:cNvPr id="20" name="차트 19">
              <a:extLst>
                <a:ext uri="{FF2B5EF4-FFF2-40B4-BE49-F238E27FC236}">
                  <a16:creationId xmlns:a16="http://schemas.microsoft.com/office/drawing/2014/main" id="{FC05515E-720D-77C5-4B49-71CAD4CB426E}"/>
                </a:ext>
              </a:extLst>
            </p:cNvPr>
            <p:cNvGraphicFramePr/>
            <p:nvPr/>
          </p:nvGraphicFramePr>
          <p:xfrm>
            <a:off x="8853225" y="3935442"/>
            <a:ext cx="3089690" cy="1391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CD9ED6-8C88-4A5F-BF5E-C7A3659E27DD}"/>
                </a:ext>
              </a:extLst>
            </p:cNvPr>
            <p:cNvSpPr txBox="1"/>
            <p:nvPr/>
          </p:nvSpPr>
          <p:spPr>
            <a:xfrm>
              <a:off x="9088246" y="3907052"/>
              <a:ext cx="2263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삶의 질 지수</a:t>
              </a:r>
              <a:r>
                <a:rPr lang="en-US" altLang="ko-KR" sz="1600" b="1" dirty="0"/>
                <a:t>(EQ-5D)</a:t>
              </a:r>
              <a:endParaRPr lang="ko-KR" altLang="en-US" sz="1600" b="1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B7741C-7767-4710-8166-20B964A26DDD}"/>
              </a:ext>
            </a:extLst>
          </p:cNvPr>
          <p:cNvGrpSpPr/>
          <p:nvPr/>
        </p:nvGrpSpPr>
        <p:grpSpPr>
          <a:xfrm>
            <a:off x="10748452" y="3713418"/>
            <a:ext cx="1384452" cy="475654"/>
            <a:chOff x="11201030" y="3731891"/>
            <a:chExt cx="1384452" cy="47565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323C38-B01C-4D87-A33F-EB39650496B7}"/>
                </a:ext>
              </a:extLst>
            </p:cNvPr>
            <p:cNvSpPr/>
            <p:nvPr/>
          </p:nvSpPr>
          <p:spPr>
            <a:xfrm>
              <a:off x="11203691" y="3809994"/>
              <a:ext cx="108000" cy="108000"/>
            </a:xfrm>
            <a:prstGeom prst="rect">
              <a:avLst/>
            </a:prstGeom>
            <a:solidFill>
              <a:srgbClr val="FA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F879C3-F3D6-4064-AEB5-0E170F571A68}"/>
                </a:ext>
              </a:extLst>
            </p:cNvPr>
            <p:cNvSpPr/>
            <p:nvPr/>
          </p:nvSpPr>
          <p:spPr>
            <a:xfrm>
              <a:off x="11201030" y="4010508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777CD6-C83F-4675-9C79-AFE4048839ED}"/>
                </a:ext>
              </a:extLst>
            </p:cNvPr>
            <p:cNvSpPr txBox="1"/>
            <p:nvPr/>
          </p:nvSpPr>
          <p:spPr>
            <a:xfrm>
              <a:off x="11264286" y="3731891"/>
              <a:ext cx="6367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입원 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17A5A8-2024-495B-A72D-AA5CA07ED18F}"/>
                </a:ext>
              </a:extLst>
            </p:cNvPr>
            <p:cNvSpPr txBox="1"/>
            <p:nvPr/>
          </p:nvSpPr>
          <p:spPr>
            <a:xfrm>
              <a:off x="11264286" y="3945935"/>
              <a:ext cx="1321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지속 관리 한달 후</a:t>
              </a:r>
            </a:p>
          </p:txBody>
        </p:sp>
      </p:grp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AA47DC8-19E9-4317-8745-7A97F4594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899604"/>
              </p:ext>
            </p:extLst>
          </p:nvPr>
        </p:nvGraphicFramePr>
        <p:xfrm>
          <a:off x="3792117" y="2361689"/>
          <a:ext cx="4915406" cy="3260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0307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C7723B4-9852-4CEB-9456-A1B28561A7B2}"/>
              </a:ext>
            </a:extLst>
          </p:cNvPr>
          <p:cNvSpPr/>
          <p:nvPr/>
        </p:nvSpPr>
        <p:spPr>
          <a:xfrm>
            <a:off x="83671" y="1964222"/>
            <a:ext cx="12034982" cy="364182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6FC72-DE68-C23A-30AC-601FA9290E83}"/>
              </a:ext>
            </a:extLst>
          </p:cNvPr>
          <p:cNvGrpSpPr/>
          <p:nvPr/>
        </p:nvGrpSpPr>
        <p:grpSpPr>
          <a:xfrm>
            <a:off x="1108363" y="5814642"/>
            <a:ext cx="10297180" cy="819740"/>
            <a:chOff x="1108363" y="5987362"/>
            <a:chExt cx="10297180" cy="81974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C9686D74-554F-450D-A0BF-4590107CCAA9}"/>
                </a:ext>
              </a:extLst>
            </p:cNvPr>
            <p:cNvSpPr/>
            <p:nvPr/>
          </p:nvSpPr>
          <p:spPr>
            <a:xfrm>
              <a:off x="1108363" y="5987362"/>
              <a:ext cx="10297180" cy="819740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34FE7B-A1AC-4760-9A07-6EE157E93F20}"/>
                </a:ext>
              </a:extLst>
            </p:cNvPr>
            <p:cNvSpPr txBox="1"/>
            <p:nvPr/>
          </p:nvSpPr>
          <p:spPr>
            <a:xfrm>
              <a:off x="1132549" y="6051775"/>
              <a:ext cx="1024880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i="0" u="none" strike="noStrike" dirty="0">
                  <a:solidFill>
                    <a:srgbClr val="505267"/>
                  </a:solidFill>
                  <a:effectLst/>
                  <a:latin typeface="+mn-ea"/>
                </a:rPr>
                <a:t>치료 후에도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개인관리에 대한 중요성을 알리며</a:t>
              </a:r>
              <a:r>
                <a:rPr lang="en-US" altLang="ko-KR" sz="2000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,</a:t>
              </a:r>
              <a:endParaRPr lang="ko-KR" altLang="en-US" sz="2000" dirty="0">
                <a:solidFill>
                  <a:srgbClr val="0070C0"/>
                </a:solidFill>
                <a:effectLst/>
                <a:latin typeface="+mn-ea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i="0" u="none" strike="noStrike" dirty="0">
                  <a:solidFill>
                    <a:srgbClr val="505267"/>
                  </a:solidFill>
                  <a:effectLst/>
                  <a:latin typeface="+mn-ea"/>
                </a:rPr>
                <a:t>환자 특성에 따른 관리를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지속적으로 모니터하는 ‘</a:t>
              </a:r>
              <a:r>
                <a:rPr lang="en-US" altLang="ko-KR" sz="2000" b="1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Self Care’</a:t>
              </a:r>
              <a:r>
                <a:rPr lang="ko-KR" altLang="en-US" sz="2000" b="1" dirty="0">
                  <a:solidFill>
                    <a:srgbClr val="0070C0"/>
                  </a:solidFill>
                  <a:latin typeface="+mn-ea"/>
                </a:rPr>
                <a:t> 시스템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을 구축</a:t>
              </a:r>
              <a:r>
                <a:rPr lang="ko-KR" altLang="en-US" i="0" u="none" strike="noStrike" dirty="0">
                  <a:solidFill>
                    <a:srgbClr val="505267"/>
                  </a:solidFill>
                  <a:effectLst/>
                  <a:latin typeface="+mn-ea"/>
                </a:rPr>
                <a:t>할 전략이 필요함</a:t>
              </a:r>
              <a:endParaRPr lang="ko-KR" altLang="en-US" dirty="0">
                <a:solidFill>
                  <a:srgbClr val="505267"/>
                </a:solidFill>
                <a:effectLst/>
                <a:latin typeface="+mn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0CBA1C-4DA7-4DD0-92C0-C22F8549A587}"/>
              </a:ext>
            </a:extLst>
          </p:cNvPr>
          <p:cNvGrpSpPr/>
          <p:nvPr/>
        </p:nvGrpSpPr>
        <p:grpSpPr>
          <a:xfrm>
            <a:off x="7135518" y="2304707"/>
            <a:ext cx="4603901" cy="3129971"/>
            <a:chOff x="7135518" y="2579027"/>
            <a:chExt cx="4603901" cy="3129971"/>
          </a:xfrm>
        </p:grpSpPr>
        <p:graphicFrame>
          <p:nvGraphicFramePr>
            <p:cNvPr id="59" name="차트 58">
              <a:extLst>
                <a:ext uri="{FF2B5EF4-FFF2-40B4-BE49-F238E27FC236}">
                  <a16:creationId xmlns:a16="http://schemas.microsoft.com/office/drawing/2014/main" id="{40F063B4-0EDB-476D-983B-708CC6B436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54090302"/>
                </p:ext>
              </p:extLst>
            </p:nvPr>
          </p:nvGraphicFramePr>
          <p:xfrm>
            <a:off x="7135518" y="2695678"/>
            <a:ext cx="4603901" cy="3013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577F64A-8DD5-4A09-B35B-CBDC429C129D}"/>
                </a:ext>
              </a:extLst>
            </p:cNvPr>
            <p:cNvSpPr txBox="1"/>
            <p:nvPr/>
          </p:nvSpPr>
          <p:spPr>
            <a:xfrm>
              <a:off x="9413755" y="2579027"/>
              <a:ext cx="18185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4EBAA2"/>
                  </a:solidFill>
                  <a:latin typeface="+mn-ea"/>
                </a:rPr>
                <a:t>*</a:t>
              </a:r>
              <a:r>
                <a:rPr lang="ko-KR" altLang="en-US" sz="1400" b="1" dirty="0">
                  <a:solidFill>
                    <a:srgbClr val="4EBAA2"/>
                  </a:solidFill>
                  <a:latin typeface="+mn-ea"/>
                </a:rPr>
                <a:t>부정적인 영향 정도</a:t>
              </a:r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33544FC-4803-492D-AC18-C655FF632576}"/>
              </a:ext>
            </a:extLst>
          </p:cNvPr>
          <p:cNvSpPr/>
          <p:nvPr/>
        </p:nvSpPr>
        <p:spPr>
          <a:xfrm>
            <a:off x="7139712" y="1828338"/>
            <a:ext cx="3842330" cy="307777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척추 통증으로 인한 일상 생활 영향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55322501-78CA-4371-9C3E-9A53C3B008A4}"/>
              </a:ext>
            </a:extLst>
          </p:cNvPr>
          <p:cNvCxnSpPr>
            <a:cxnSpLocks/>
          </p:cNvCxnSpPr>
          <p:nvPr/>
        </p:nvCxnSpPr>
        <p:spPr>
          <a:xfrm>
            <a:off x="7135518" y="2620861"/>
            <a:ext cx="0" cy="285409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CAA765D-1FF1-443F-AA71-78277D246B69}"/>
              </a:ext>
            </a:extLst>
          </p:cNvPr>
          <p:cNvSpPr txBox="1"/>
          <p:nvPr/>
        </p:nvSpPr>
        <p:spPr>
          <a:xfrm>
            <a:off x="1108362" y="5342616"/>
            <a:ext cx="41471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*출처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의료기기뉴스라인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성인 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80%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척추 질환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예방 및 관리엔 소극적</a:t>
            </a:r>
            <a:endParaRPr lang="ko-KR" altLang="en-US" sz="1000" b="0" dirty="0">
              <a:effectLst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77C746-7314-890F-608B-2EC0C51899C2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44F9B87-05CB-E002-D3FD-DB9249B41C2E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F14890-83E3-54B4-F199-B3CC8CB6070C}"/>
                </a:ext>
              </a:extLst>
            </p:cNvPr>
            <p:cNvSpPr txBox="1"/>
            <p:nvPr/>
          </p:nvSpPr>
          <p:spPr>
            <a:xfrm>
              <a:off x="434652" y="207871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현황 및 개선점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9032F4-9DE7-4D84-A5FA-0148BDBE81C1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+mn-ea"/>
              </a:rPr>
              <a:t>또한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+mn-ea"/>
              </a:rPr>
              <a:t>,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+mn-ea"/>
              </a:rPr>
              <a:t>척추 질환을 겪었던 환자들 중 </a:t>
            </a:r>
            <a:r>
              <a:rPr lang="ko-KR" altLang="en-US" b="1" i="0" u="none" strike="noStrike" dirty="0">
                <a:solidFill>
                  <a:srgbClr val="4A86E8"/>
                </a:solidFill>
                <a:effectLst/>
                <a:latin typeface="+mn-ea"/>
              </a:rPr>
              <a:t>통증이 있기 전에 예방하는 비율은 </a:t>
            </a:r>
            <a:r>
              <a:rPr lang="en-US" altLang="ko-KR" b="1" i="0" u="none" strike="noStrike" dirty="0">
                <a:solidFill>
                  <a:srgbClr val="4A86E8"/>
                </a:solidFill>
                <a:effectLst/>
                <a:latin typeface="+mn-ea"/>
              </a:rPr>
              <a:t>31.3 %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+mn-ea"/>
              </a:rPr>
              <a:t>로 낮은 추세를 보임</a:t>
            </a:r>
            <a:endParaRPr lang="ko-KR" altLang="en-US" b="0" dirty="0">
              <a:effectLst/>
              <a:latin typeface="+mn-ea"/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+mn-ea"/>
              </a:rPr>
              <a:t>척추 통증 역시 일상생활을 하는데 있어서 악영향이 매우 큼</a:t>
            </a:r>
            <a:endParaRPr lang="ko-KR" altLang="en-US" b="0" dirty="0">
              <a:effectLst/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5261F6-ED31-4982-8828-A576D7FCBC48}"/>
              </a:ext>
            </a:extLst>
          </p:cNvPr>
          <p:cNvGrpSpPr/>
          <p:nvPr/>
        </p:nvGrpSpPr>
        <p:grpSpPr>
          <a:xfrm>
            <a:off x="194582" y="1828609"/>
            <a:ext cx="8302872" cy="3777438"/>
            <a:chOff x="194582" y="1970849"/>
            <a:chExt cx="8302872" cy="3777438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4B5B992-BFA1-43A3-82EC-89166AE2CE11}"/>
                </a:ext>
              </a:extLst>
            </p:cNvPr>
            <p:cNvSpPr/>
            <p:nvPr/>
          </p:nvSpPr>
          <p:spPr>
            <a:xfrm>
              <a:off x="452581" y="1970849"/>
              <a:ext cx="2789383" cy="3077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척추건강 평소 대응 방법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1FFBC27-71F1-4338-A2A2-C1AF0A5E5EF2}"/>
                </a:ext>
              </a:extLst>
            </p:cNvPr>
            <p:cNvGrpSpPr/>
            <p:nvPr/>
          </p:nvGrpSpPr>
          <p:grpSpPr>
            <a:xfrm>
              <a:off x="194582" y="2338677"/>
              <a:ext cx="8302872" cy="3409610"/>
              <a:chOff x="194582" y="2623157"/>
              <a:chExt cx="8302872" cy="34096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5B0ECB3-1B45-44FD-90E3-0C7C502EDBEB}"/>
                  </a:ext>
                </a:extLst>
              </p:cNvPr>
              <p:cNvGrpSpPr/>
              <p:nvPr/>
            </p:nvGrpSpPr>
            <p:grpSpPr>
              <a:xfrm>
                <a:off x="194582" y="2623157"/>
                <a:ext cx="8302872" cy="3409610"/>
                <a:chOff x="194582" y="2602837"/>
                <a:chExt cx="8302872" cy="3409610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D65A1A7F-0749-4D8E-95E0-2A10406D2FD2}"/>
                    </a:ext>
                  </a:extLst>
                </p:cNvPr>
                <p:cNvGrpSpPr/>
                <p:nvPr/>
              </p:nvGrpSpPr>
              <p:grpSpPr>
                <a:xfrm>
                  <a:off x="600361" y="2602837"/>
                  <a:ext cx="7897093" cy="3409610"/>
                  <a:chOff x="600361" y="2602837"/>
                  <a:chExt cx="7897093" cy="3409610"/>
                </a:xfrm>
              </p:grpSpPr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B63E7B53-669A-4A3C-A791-7C43A0C4D4DD}"/>
                      </a:ext>
                    </a:extLst>
                  </p:cNvPr>
                  <p:cNvGrpSpPr/>
                  <p:nvPr/>
                </p:nvGrpSpPr>
                <p:grpSpPr>
                  <a:xfrm>
                    <a:off x="600361" y="2602837"/>
                    <a:ext cx="7897093" cy="3409610"/>
                    <a:chOff x="600361" y="3195694"/>
                    <a:chExt cx="7897093" cy="3409610"/>
                  </a:xfrm>
                </p:grpSpPr>
                <p:graphicFrame>
                  <p:nvGraphicFramePr>
                    <p:cNvPr id="5" name="차트 4">
                      <a:extLst>
                        <a:ext uri="{FF2B5EF4-FFF2-40B4-BE49-F238E27FC236}">
                          <a16:creationId xmlns:a16="http://schemas.microsoft.com/office/drawing/2014/main" id="{FA4DBFEC-248F-482A-AFD2-8D9F3665458D}"/>
                        </a:ext>
                      </a:extLst>
                    </p:cNvPr>
                    <p:cNvGraphicFramePr/>
                    <p:nvPr>
                      <p:extLst>
                        <p:ext uri="{D42A27DB-BD31-4B8C-83A1-F6EECF244321}">
                          <p14:modId xmlns:p14="http://schemas.microsoft.com/office/powerpoint/2010/main" val="1613015500"/>
                        </p:ext>
                      </p:extLst>
                    </p:nvPr>
                  </p:nvGraphicFramePr>
                  <p:xfrm>
                    <a:off x="600361" y="3195694"/>
                    <a:ext cx="7897093" cy="3409610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3"/>
                    </a:graphicData>
                  </a:graphic>
                </p:graphicFrame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18D1878-7EF7-4E9C-8C81-BAC0D57B58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3885" y="5377949"/>
                      <a:ext cx="119709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 b="1" dirty="0">
                          <a:solidFill>
                            <a:srgbClr val="E46F45"/>
                          </a:solidFill>
                        </a:rPr>
                        <a:t>평소 관리를</a:t>
                      </a: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5096FA1-6387-4322-BF4A-4C30D5DC84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6714" y="4328424"/>
                      <a:ext cx="29563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 b="1" dirty="0">
                          <a:solidFill>
                            <a:srgbClr val="7E7F81"/>
                          </a:solidFill>
                        </a:rPr>
                        <a:t>문제 발생 전 운동</a:t>
                      </a:r>
                      <a:r>
                        <a:rPr lang="en-US" altLang="ko-KR" sz="1400" b="1" dirty="0">
                          <a:solidFill>
                            <a:srgbClr val="7E7F8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7E7F81"/>
                          </a:solidFill>
                        </a:rPr>
                        <a:t>치료 등을 통해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E2FD8E8A-ED11-41A7-883F-F16C382B8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172" y="3283849"/>
                      <a:ext cx="29563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 b="1" dirty="0">
                          <a:solidFill>
                            <a:srgbClr val="4EBAA2"/>
                          </a:solidFill>
                        </a:rPr>
                        <a:t>문제 발생 전 운동</a:t>
                      </a:r>
                      <a:r>
                        <a:rPr lang="en-US" altLang="ko-KR" sz="1400" b="1" dirty="0">
                          <a:solidFill>
                            <a:srgbClr val="4EBAA2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4EBAA2"/>
                          </a:solidFill>
                        </a:rPr>
                        <a:t>치료 등을 통해</a:t>
                      </a:r>
                    </a:p>
                  </p:txBody>
                </p:sp>
              </p:grp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19D8D88-15ED-435D-BBF6-83C1097B762C}"/>
                      </a:ext>
                    </a:extLst>
                  </p:cNvPr>
                  <p:cNvSpPr txBox="1"/>
                  <p:nvPr/>
                </p:nvSpPr>
                <p:spPr>
                  <a:xfrm>
                    <a:off x="1259699" y="5152259"/>
                    <a:ext cx="15568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하지 않는다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BB11B450-0C30-4088-9888-BFFCB80F936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9731" y="4111970"/>
                    <a:ext cx="181331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미리 예방한다</a:t>
                    </a: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F08C5C2A-8B4A-493D-BE70-B11798E6BA41}"/>
                    </a:ext>
                  </a:extLst>
                </p:cNvPr>
                <p:cNvGrpSpPr/>
                <p:nvPr/>
              </p:nvGrpSpPr>
              <p:grpSpPr>
                <a:xfrm>
                  <a:off x="230909" y="2741088"/>
                  <a:ext cx="1008000" cy="1008000"/>
                  <a:chOff x="230909" y="3325003"/>
                  <a:chExt cx="1008000" cy="1008000"/>
                </a:xfrm>
              </p:grpSpPr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0249D791-3F3C-4872-A4FD-4782001D5B5E}"/>
                      </a:ext>
                    </a:extLst>
                  </p:cNvPr>
                  <p:cNvSpPr/>
                  <p:nvPr/>
                </p:nvSpPr>
                <p:spPr>
                  <a:xfrm>
                    <a:off x="230909" y="3325003"/>
                    <a:ext cx="1008000" cy="10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8" name="그림 17">
                    <a:extLst>
                      <a:ext uri="{FF2B5EF4-FFF2-40B4-BE49-F238E27FC236}">
                        <a16:creationId xmlns:a16="http://schemas.microsoft.com/office/drawing/2014/main" id="{115E68E2-BD14-4493-9750-C104A76188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677" b="92903" l="9929" r="89362">
                                <a14:foregroundMark x1="65248" y1="41290" x2="63121" y2="27742"/>
                                <a14:foregroundMark x1="63121" y1="27742" x2="55319" y2="18710"/>
                                <a14:foregroundMark x1="55319" y1="18710" x2="65957" y2="9677"/>
                                <a14:foregroundMark x1="65957" y1="9677" x2="73759" y2="18065"/>
                                <a14:foregroundMark x1="73759" y1="18065" x2="70213" y2="42581"/>
                                <a14:foregroundMark x1="44681" y1="52903" x2="34043" y2="60645"/>
                                <a14:foregroundMark x1="34043" y1="60645" x2="48227" y2="66452"/>
                                <a14:foregroundMark x1="48227" y1="66452" x2="53191" y2="76774"/>
                                <a14:foregroundMark x1="53191" y1="76774" x2="53901" y2="88387"/>
                                <a14:foregroundMark x1="53901" y1="88387" x2="41135" y2="92903"/>
                                <a14:foregroundMark x1="41135" y1="92903" x2="31206" y2="85161"/>
                                <a14:foregroundMark x1="31206" y1="85161" x2="31206" y2="61290"/>
                                <a14:foregroundMark x1="31206" y1="61290" x2="19149" y2="56774"/>
                                <a14:foregroundMark x1="19149" y1="56774" x2="11348" y2="47742"/>
                                <a14:foregroundMark x1="11348" y1="47742" x2="17021" y2="36774"/>
                                <a14:foregroundMark x1="17021" y1="36774" x2="28369" y2="42581"/>
                                <a14:foregroundMark x1="28369" y1="42581" x2="37589" y2="52258"/>
                                <a14:foregroundMark x1="37589" y1="52258" x2="42553" y2="5419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2608" y="3375764"/>
                    <a:ext cx="824601" cy="9064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21758FB-A593-4EC2-9A06-ADAA820EE411}"/>
                    </a:ext>
                  </a:extLst>
                </p:cNvPr>
                <p:cNvGrpSpPr/>
                <p:nvPr/>
              </p:nvGrpSpPr>
              <p:grpSpPr>
                <a:xfrm>
                  <a:off x="194582" y="3784797"/>
                  <a:ext cx="1008000" cy="1008000"/>
                  <a:chOff x="194582" y="4368712"/>
                  <a:chExt cx="1008000" cy="1008000"/>
                </a:xfrm>
              </p:grpSpPr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B6303C69-AB9F-4241-B574-7E335CE112A0}"/>
                      </a:ext>
                    </a:extLst>
                  </p:cNvPr>
                  <p:cNvSpPr/>
                  <p:nvPr/>
                </p:nvSpPr>
                <p:spPr>
                  <a:xfrm>
                    <a:off x="194582" y="4368712"/>
                    <a:ext cx="1008000" cy="10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733A8D32-65F2-4A7E-8B37-07226CE0A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9000" l="5263" r="94925">
                                <a14:foregroundMark x1="6955" y1="47667" x2="6955" y2="47667"/>
                                <a14:foregroundMark x1="91917" y1="40667" x2="91917" y2="40667"/>
                                <a14:foregroundMark x1="29887" y1="69333" x2="29887" y2="69333"/>
                                <a14:foregroundMark x1="13158" y1="66000" x2="13158" y2="66000"/>
                                <a14:foregroundMark x1="11654" y1="81333" x2="11654" y2="81333"/>
                                <a14:foregroundMark x1="11654" y1="81333" x2="65977" y2="83333"/>
                                <a14:foregroundMark x1="65977" y1="83333" x2="73120" y2="87333"/>
                                <a14:foregroundMark x1="73120" y1="87333" x2="62725" y2="93478"/>
                                <a14:foregroundMark x1="35002" y1="94887" x2="15414" y2="90000"/>
                                <a14:foregroundMark x1="8083" y1="91667" x2="5451" y2="93000"/>
                                <a14:foregroundMark x1="93797" y1="93667" x2="94925" y2="94000"/>
                                <a14:backgroundMark x1="33459" y1="99333" x2="40414" y2="98667"/>
                                <a14:backgroundMark x1="40414" y1="98667" x2="58083" y2="99667"/>
                                <a14:backgroundMark x1="58083" y1="99667" x2="60714" y2="99333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376" y="4563822"/>
                    <a:ext cx="977934" cy="55146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56F2E84B-F743-46C0-9AF2-4E75E4F4FA3E}"/>
                    </a:ext>
                  </a:extLst>
                </p:cNvPr>
                <p:cNvGrpSpPr/>
                <p:nvPr/>
              </p:nvGrpSpPr>
              <p:grpSpPr>
                <a:xfrm>
                  <a:off x="230909" y="4846978"/>
                  <a:ext cx="1008000" cy="1008000"/>
                  <a:chOff x="230909" y="5652565"/>
                  <a:chExt cx="1008000" cy="1008000"/>
                </a:xfrm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C73DE286-2F3B-4149-9D47-F9B63334C149}"/>
                      </a:ext>
                    </a:extLst>
                  </p:cNvPr>
                  <p:cNvSpPr/>
                  <p:nvPr/>
                </p:nvSpPr>
                <p:spPr>
                  <a:xfrm>
                    <a:off x="230909" y="5652565"/>
                    <a:ext cx="1008000" cy="10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59FD7990-32BC-4DB2-80E2-85EC827C0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4082" b="97279" l="2661" r="91131">
                                <a14:foregroundMark x1="18404" y1="19501" x2="18404" y2="36961"/>
                                <a14:foregroundMark x1="18404" y1="36961" x2="27938" y2="45125"/>
                                <a14:foregroundMark x1="15078" y1="21769" x2="13525" y2="40590"/>
                                <a14:foregroundMark x1="21951" y1="33560" x2="22395" y2="19048"/>
                                <a14:foregroundMark x1="22395" y1="19048" x2="8204" y2="23129"/>
                                <a14:foregroundMark x1="8204" y1="23129" x2="9091" y2="39909"/>
                                <a14:foregroundMark x1="9091" y1="39909" x2="20399" y2="50113"/>
                                <a14:foregroundMark x1="20399" y1="50113" x2="36142" y2="48980"/>
                                <a14:foregroundMark x1="12195" y1="44671" x2="3104" y2="48526"/>
                                <a14:foregroundMark x1="25942" y1="52381" x2="25277" y2="97279"/>
                                <a14:foregroundMark x1="28381" y1="92517" x2="41242" y2="86395"/>
                                <a14:foregroundMark x1="41242" y1="86395" x2="42794" y2="83447"/>
                                <a14:foregroundMark x1="50111" y1="74376" x2="50111" y2="82993"/>
                                <a14:foregroundMark x1="87140" y1="40816" x2="91131" y2="25850"/>
                                <a14:foregroundMark x1="10421" y1="24943" x2="19290" y2="17460"/>
                                <a14:foregroundMark x1="21729" y1="16780" x2="9091" y2="15873"/>
                                <a14:foregroundMark x1="48337" y1="10431" x2="50554" y2="8390"/>
                                <a14:foregroundMark x1="52106" y1="13605" x2="45898" y2="9070"/>
                                <a14:foregroundMark x1="15521" y1="46259" x2="7539" y2="46712"/>
                                <a14:foregroundMark x1="50333" y1="4762" x2="47894" y2="5442"/>
                                <a14:foregroundMark x1="87361" y1="41043" x2="86696" y2="45805"/>
                                <a14:foregroundMark x1="46120" y1="4082" x2="51220" y2="408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293168" y="5765815"/>
                    <a:ext cx="863567" cy="84441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6" name="원호 5">
                <a:extLst>
                  <a:ext uri="{FF2B5EF4-FFF2-40B4-BE49-F238E27FC236}">
                    <a16:creationId xmlns:a16="http://schemas.microsoft.com/office/drawing/2014/main" id="{3E9174CC-095A-4D02-BEBE-EF0732EBE4CC}"/>
                  </a:ext>
                </a:extLst>
              </p:cNvPr>
              <p:cNvSpPr/>
              <p:nvPr/>
            </p:nvSpPr>
            <p:spPr>
              <a:xfrm rot="16200000">
                <a:off x="552572" y="4860503"/>
                <a:ext cx="846862" cy="1008001"/>
              </a:xfrm>
              <a:prstGeom prst="arc">
                <a:avLst>
                  <a:gd name="adj1" fmla="val 16200000"/>
                  <a:gd name="adj2" fmla="val 18376210"/>
                </a:avLst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183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B3A6658D-8E62-4A0C-A9DC-9FD302965A95}"/>
              </a:ext>
            </a:extLst>
          </p:cNvPr>
          <p:cNvSpPr txBox="1"/>
          <p:nvPr/>
        </p:nvSpPr>
        <p:spPr>
          <a:xfrm>
            <a:off x="1259699" y="549712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하지 않는다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D45A1DC-F431-481C-B49E-3EE1519F2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70482"/>
              </p:ext>
            </p:extLst>
          </p:nvPr>
        </p:nvGraphicFramePr>
        <p:xfrm>
          <a:off x="452579" y="3201218"/>
          <a:ext cx="11139057" cy="2751152"/>
        </p:xfrm>
        <a:graphic>
          <a:graphicData uri="http://schemas.openxmlformats.org/drawingml/2006/table">
            <a:tbl>
              <a:tblPr/>
              <a:tblGrid>
                <a:gridCol w="2416852">
                  <a:extLst>
                    <a:ext uri="{9D8B030D-6E8A-4147-A177-3AD203B41FA5}">
                      <a16:colId xmlns:a16="http://schemas.microsoft.com/office/drawing/2014/main" val="2781040099"/>
                    </a:ext>
                  </a:extLst>
                </a:gridCol>
                <a:gridCol w="3272289">
                  <a:extLst>
                    <a:ext uri="{9D8B030D-6E8A-4147-A177-3AD203B41FA5}">
                      <a16:colId xmlns:a16="http://schemas.microsoft.com/office/drawing/2014/main" val="3329962263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118140744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261598907"/>
                    </a:ext>
                  </a:extLst>
                </a:gridCol>
                <a:gridCol w="962429">
                  <a:extLst>
                    <a:ext uri="{9D8B030D-6E8A-4147-A177-3AD203B41FA5}">
                      <a16:colId xmlns:a16="http://schemas.microsoft.com/office/drawing/2014/main" val="1607103642"/>
                    </a:ext>
                  </a:extLst>
                </a:gridCol>
                <a:gridCol w="962429">
                  <a:extLst>
                    <a:ext uri="{9D8B030D-6E8A-4147-A177-3AD203B41FA5}">
                      <a16:colId xmlns:a16="http://schemas.microsoft.com/office/drawing/2014/main" val="2997046571"/>
                    </a:ext>
                  </a:extLst>
                </a:gridCol>
                <a:gridCol w="962429">
                  <a:extLst>
                    <a:ext uri="{9D8B030D-6E8A-4147-A177-3AD203B41FA5}">
                      <a16:colId xmlns:a16="http://schemas.microsoft.com/office/drawing/2014/main" val="3665721854"/>
                    </a:ext>
                  </a:extLst>
                </a:gridCol>
                <a:gridCol w="962429">
                  <a:extLst>
                    <a:ext uri="{9D8B030D-6E8A-4147-A177-3AD203B41FA5}">
                      <a16:colId xmlns:a16="http://schemas.microsoft.com/office/drawing/2014/main" val="806923345"/>
                    </a:ext>
                  </a:extLst>
                </a:gridCol>
              </a:tblGrid>
              <a:tr h="399209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측정지표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KPI)</a:t>
                      </a:r>
                      <a:endParaRPr lang="en-US" sz="20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산출식</a:t>
                      </a:r>
                      <a:endParaRPr lang="ko-KR" altLang="en-US" sz="20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가중치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현수준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목표수준</a:t>
                      </a:r>
                      <a:endParaRPr lang="ko-KR" altLang="en-US" sz="20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346013"/>
                  </a:ext>
                </a:extLst>
              </a:tr>
              <a:tr h="587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615347"/>
                  </a:ext>
                </a:extLst>
              </a:tr>
              <a:tr h="7514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수술한 환자의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 별 재방문율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2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433578"/>
                  </a:ext>
                </a:extLst>
              </a:tr>
              <a:tr h="7514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Care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앱을 사용한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환자들의 재발률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2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14235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F13190CA-147F-4054-BEE7-7348FE9DB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80" y="2453602"/>
            <a:ext cx="14798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sz="3200" dirty="0">
                <a:latin typeface="+mn-ea"/>
              </a:rPr>
              <a:t>    </a:t>
            </a:r>
            <a:r>
              <a:rPr lang="ko-KR" altLang="en-US" sz="2800" dirty="0">
                <a:latin typeface="+mn-ea"/>
              </a:rPr>
              <a:t>목표</a:t>
            </a:r>
            <a:endParaRPr lang="en-US" altLang="ko-KR" sz="2800" dirty="0"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8DA22C-7E6A-4B02-A734-1C4E54047D05}"/>
              </a:ext>
            </a:extLst>
          </p:cNvPr>
          <p:cNvCxnSpPr/>
          <p:nvPr/>
        </p:nvCxnSpPr>
        <p:spPr>
          <a:xfrm>
            <a:off x="452580" y="2316478"/>
            <a:ext cx="11139054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F7DDCA-4B4B-99F7-C66C-7C210D4CB02A}"/>
                  </a:ext>
                </a:extLst>
              </p:cNvPr>
              <p:cNvSpPr txBox="1"/>
              <p:nvPr/>
            </p:nvSpPr>
            <p:spPr>
              <a:xfrm>
                <a:off x="2945471" y="4515010"/>
                <a:ext cx="2370600" cy="433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ko-KR" altLang="en-US" sz="1300" b="1" dirty="0"/>
                            <m:t>분기 별 수술 후 재방문한 환자 수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ko-KR" altLang="en-US" sz="1300" b="1" dirty="0"/>
                            <m:t>분기 별 수술한 환자 수 </m:t>
                          </m:r>
                        </m:den>
                      </m:f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F7DDCA-4B4B-99F7-C66C-7C210D4CB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71" y="4515010"/>
                <a:ext cx="2370600" cy="433452"/>
              </a:xfrm>
              <a:prstGeom prst="rect">
                <a:avLst/>
              </a:prstGeom>
              <a:blipFill>
                <a:blip r:embed="rId2"/>
                <a:stretch>
                  <a:fillRect l="-3342" t="-2817" r="-9254" b="-16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B7DAE8-6C45-4901-D0EA-2C262EA0C1FD}"/>
              </a:ext>
            </a:extLst>
          </p:cNvPr>
          <p:cNvSpPr txBox="1"/>
          <p:nvPr/>
        </p:nvSpPr>
        <p:spPr>
          <a:xfrm>
            <a:off x="5481373" y="4594507"/>
            <a:ext cx="641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X 100</a:t>
            </a:r>
            <a:endParaRPr lang="ko-KR" altLang="en-US" sz="1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64D46-077C-2364-F023-815CF56FAC3A}"/>
                  </a:ext>
                </a:extLst>
              </p:cNvPr>
              <p:cNvSpPr txBox="1"/>
              <p:nvPr/>
            </p:nvSpPr>
            <p:spPr>
              <a:xfrm>
                <a:off x="2788460" y="5394852"/>
                <a:ext cx="2986779" cy="421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200" b="1" dirty="0"/>
                            <m:t>Care</m:t>
                          </m:r>
                          <m:r>
                            <m:rPr>
                              <m:nor/>
                            </m:rPr>
                            <a:rPr lang="ko-KR" altLang="en-US" sz="1200" b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200" b="1" dirty="0"/>
                            <m:t>App</m:t>
                          </m:r>
                          <m:r>
                            <m:rPr>
                              <m:nor/>
                            </m:rPr>
                            <a:rPr lang="ko-KR" altLang="en-US" sz="1200" b="1" dirty="0"/>
                            <m:t> 사용하면서 재발한 환자 수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sz="1200" b="1" dirty="0"/>
                            <m:t>Care</m:t>
                          </m:r>
                          <m:r>
                            <m:rPr>
                              <m:nor/>
                            </m:rPr>
                            <a:rPr lang="ko-KR" altLang="en-US" sz="1200" b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200" b="1" dirty="0"/>
                            <m:t>App</m:t>
                          </m:r>
                          <m:r>
                            <m:rPr>
                              <m:nor/>
                            </m:rPr>
                            <a:rPr lang="ko-KR" altLang="en-US" sz="1200" b="1" dirty="0"/>
                            <m:t> 사용하는 환자 수 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64D46-077C-2364-F023-815CF56FA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460" y="5394852"/>
                <a:ext cx="2986779" cy="421975"/>
              </a:xfrm>
              <a:prstGeom prst="rect">
                <a:avLst/>
              </a:prstGeom>
              <a:blipFill>
                <a:blip r:embed="rId3"/>
                <a:stretch>
                  <a:fillRect t="-2899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9513FC7-7B48-290A-6F99-F64270F47A0D}"/>
              </a:ext>
            </a:extLst>
          </p:cNvPr>
          <p:cNvSpPr txBox="1"/>
          <p:nvPr/>
        </p:nvSpPr>
        <p:spPr>
          <a:xfrm>
            <a:off x="5535162" y="5468610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X 100</a:t>
            </a:r>
            <a:endParaRPr lang="ko-KR" altLang="en-US" sz="12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785B78-2866-4031-A7C0-785BCA59F4D4}"/>
              </a:ext>
            </a:extLst>
          </p:cNvPr>
          <p:cNvGrpSpPr/>
          <p:nvPr/>
        </p:nvGrpSpPr>
        <p:grpSpPr>
          <a:xfrm>
            <a:off x="452580" y="846100"/>
            <a:ext cx="11139053" cy="1261884"/>
            <a:chOff x="452580" y="1201700"/>
            <a:chExt cx="11139053" cy="126188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A43CF6-A89A-4A74-A91A-4AEDC938F264}"/>
                </a:ext>
              </a:extLst>
            </p:cNvPr>
            <p:cNvSpPr txBox="1"/>
            <p:nvPr/>
          </p:nvSpPr>
          <p:spPr>
            <a:xfrm>
              <a:off x="452580" y="1201700"/>
              <a:ext cx="11139053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3200" dirty="0">
                  <a:latin typeface="+mn-ea"/>
                </a:rPr>
                <a:t>    </a:t>
              </a:r>
              <a:r>
                <a:rPr lang="ko-KR" altLang="en-US" sz="2800" dirty="0">
                  <a:latin typeface="+mn-ea"/>
                </a:rPr>
                <a:t>목적</a:t>
              </a:r>
              <a:endParaRPr lang="en-US" altLang="ko-KR" sz="2800" dirty="0">
                <a:latin typeface="+mn-ea"/>
              </a:endParaRPr>
            </a:p>
            <a:p>
              <a:pPr rtl="0" fontAlgn="base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100" dirty="0" err="1">
                  <a:latin typeface="+mn-ea"/>
                </a:rPr>
                <a:t>ㅇ</a:t>
              </a:r>
              <a:endParaRPr lang="en-US" altLang="ko-KR" sz="2800" dirty="0">
                <a:latin typeface="+mn-ea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2000" b="1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+mn-ea"/>
                </a:rPr>
                <a:t>수술 후 환자의 재방문율 향상에 따른 수익 증대</a:t>
              </a:r>
              <a:endParaRPr lang="ko-KR" altLang="en-US" sz="2000" b="1" dirty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A8A04E-C9F5-2E1D-4BC5-74044F76302F}"/>
                </a:ext>
              </a:extLst>
            </p:cNvPr>
            <p:cNvSpPr/>
            <p:nvPr/>
          </p:nvSpPr>
          <p:spPr>
            <a:xfrm>
              <a:off x="600366" y="1396246"/>
              <a:ext cx="268941" cy="247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67716E5D-EFFE-A6D3-8CDA-E698056864E4}"/>
              </a:ext>
            </a:extLst>
          </p:cNvPr>
          <p:cNvSpPr/>
          <p:nvPr/>
        </p:nvSpPr>
        <p:spPr>
          <a:xfrm>
            <a:off x="600367" y="2622387"/>
            <a:ext cx="268941" cy="2472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96E3BB-4639-B25A-064E-496C46D2B82B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38C2EC2-98A2-2FBE-2C94-0046293C5559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18BE2-4914-C22C-83A7-5CCCC541B1D8}"/>
                </a:ext>
              </a:extLst>
            </p:cNvPr>
            <p:cNvSpPr txBox="1"/>
            <p:nvPr/>
          </p:nvSpPr>
          <p:spPr>
            <a:xfrm>
              <a:off x="434652" y="207871"/>
              <a:ext cx="2951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목적과 목표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47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B3A6658D-8E62-4A0C-A9DC-9FD302965A95}"/>
              </a:ext>
            </a:extLst>
          </p:cNvPr>
          <p:cNvSpPr txBox="1"/>
          <p:nvPr/>
        </p:nvSpPr>
        <p:spPr>
          <a:xfrm>
            <a:off x="1259699" y="575112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하지 않는다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8A5A997-42E5-4844-96D5-A0E109DC1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80309"/>
              </p:ext>
            </p:extLst>
          </p:nvPr>
        </p:nvGraphicFramePr>
        <p:xfrm>
          <a:off x="434652" y="1528692"/>
          <a:ext cx="11273523" cy="4339064"/>
        </p:xfrm>
        <a:graphic>
          <a:graphicData uri="http://schemas.openxmlformats.org/drawingml/2006/table">
            <a:tbl>
              <a:tblPr/>
              <a:tblGrid>
                <a:gridCol w="2773363">
                  <a:extLst>
                    <a:ext uri="{9D8B030D-6E8A-4147-A177-3AD203B41FA5}">
                      <a16:colId xmlns:a16="http://schemas.microsoft.com/office/drawing/2014/main" val="3982335924"/>
                    </a:ext>
                  </a:extLst>
                </a:gridCol>
                <a:gridCol w="2242218">
                  <a:extLst>
                    <a:ext uri="{9D8B030D-6E8A-4147-A177-3AD203B41FA5}">
                      <a16:colId xmlns:a16="http://schemas.microsoft.com/office/drawing/2014/main" val="2538896348"/>
                    </a:ext>
                  </a:extLst>
                </a:gridCol>
                <a:gridCol w="6257942">
                  <a:extLst>
                    <a:ext uri="{9D8B030D-6E8A-4147-A177-3AD203B41FA5}">
                      <a16:colId xmlns:a16="http://schemas.microsoft.com/office/drawing/2014/main" val="1981336390"/>
                    </a:ext>
                  </a:extLst>
                </a:gridCol>
              </a:tblGrid>
              <a:tr h="33258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목적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분석 방법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주요 내용</a:t>
                      </a:r>
                      <a:endParaRPr lang="ko-KR" altLang="en-US" sz="14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92276"/>
                  </a:ext>
                </a:extLst>
              </a:tr>
              <a:tr h="3574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effectLst/>
                        </a:rPr>
                        <a:t>수술한 환자의 분기 별</a:t>
                      </a:r>
                      <a:endParaRPr lang="en-US" altLang="ko-KR" sz="1400" b="1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effectLst/>
                        </a:rPr>
                        <a:t>재방문율 증대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막대그래프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빈도분석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직업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연령대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BMI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등과 같은 변수에 대한 환자들의 빈도수 파악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7904785"/>
                  </a:ext>
                </a:extLst>
              </a:tr>
              <a:tr h="623605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특징에 따른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재발률 감소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막대그래프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파이차트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환자의 직업 별 재발여부 확인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BMI,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흡연여부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당뇨여부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고혈압여부 별 재발확률 확인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709049"/>
                  </a:ext>
                </a:extLst>
              </a:tr>
              <a:tr h="914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빈도분석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성별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BMI,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흡연여부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연령대에 따른 재발여부 빈도수 확인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환자의 지병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예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고혈압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심혈관질환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당뇨병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에 따른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재발여부 확인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8031431"/>
                  </a:ext>
                </a:extLst>
              </a:tr>
              <a:tr h="696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독립성 검정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빈도분석 후 각 요인이 서로 연관이 있는지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카이제곱검정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독립성 검정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49573"/>
                  </a:ext>
                </a:extLst>
              </a:tr>
              <a:tr h="91462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Decision Tree,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랜덤포레스트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XGBoost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LightGBM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설명변수 </a:t>
                      </a:r>
                      <a:r>
                        <a:rPr lang="en-US" altLang="ko-KR" sz="1400" dirty="0">
                          <a:effectLst/>
                        </a:rPr>
                        <a:t>: </a:t>
                      </a:r>
                      <a:r>
                        <a:rPr lang="ko-KR" altLang="en-US" sz="1400" dirty="0">
                          <a:effectLst/>
                        </a:rPr>
                        <a:t>환자들의 진단 데이터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척추 이미지 데이터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반응변수 </a:t>
                      </a:r>
                      <a:r>
                        <a:rPr lang="en-US" altLang="ko-KR" sz="1400" dirty="0">
                          <a:effectLst/>
                        </a:rPr>
                        <a:t>: </a:t>
                      </a:r>
                      <a:r>
                        <a:rPr lang="ko-KR" altLang="en-US" sz="1400" dirty="0">
                          <a:effectLst/>
                        </a:rPr>
                        <a:t>재발여부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설명변수와 반응변수로 재발여부를 예측하고</a:t>
                      </a:r>
                      <a:r>
                        <a:rPr lang="en-US" altLang="ko-KR" sz="1400" dirty="0">
                          <a:effectLst/>
                        </a:rPr>
                        <a:t>, Feature Importance</a:t>
                      </a:r>
                      <a:r>
                        <a:rPr lang="ko-KR" altLang="en-US" sz="1400" dirty="0">
                          <a:effectLst/>
                        </a:rPr>
                        <a:t>를 통해 변수들의 모델 기여도를 파악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8983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83CB1AE7-6240-4925-940B-E8F239D713D3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949933E-4FDA-A735-F28B-21847730682C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327757-4917-929F-7B66-5DCED8D45399}"/>
                </a:ext>
              </a:extLst>
            </p:cNvPr>
            <p:cNvSpPr txBox="1"/>
            <p:nvPr/>
          </p:nvSpPr>
          <p:spPr>
            <a:xfrm>
              <a:off x="434652" y="207871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분석 계획 수립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899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3213</Words>
  <Application>Microsoft Office PowerPoint</Application>
  <PresentationFormat>와이드스크린</PresentationFormat>
  <Paragraphs>1031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Apple SD Gothic Neo</vt:lpstr>
      <vt:lpstr>Helvetica Neue</vt:lpstr>
      <vt:lpstr>맑은 고딕</vt:lpstr>
      <vt:lpstr>Arial</vt:lpstr>
      <vt:lpstr>Cambria Math</vt:lpstr>
      <vt:lpstr>Lato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 길동</dc:creator>
  <cp:lastModifiedBy>jaeho choe</cp:lastModifiedBy>
  <cp:revision>1084</cp:revision>
  <dcterms:created xsi:type="dcterms:W3CDTF">2023-06-27T06:49:10Z</dcterms:created>
  <dcterms:modified xsi:type="dcterms:W3CDTF">2023-06-30T03:10:22Z</dcterms:modified>
</cp:coreProperties>
</file>